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Lst>
  <p:notesMasterIdLst>
    <p:notesMasterId r:id="rId58"/>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21" r:id="rId56"/>
    <p:sldId id="322" r:id="rId57"/>
  </p:sldIdLst>
  <p:sldSz cx="9144000" cy="5143500" type="screen16x9"/>
  <p:notesSz cx="6858000" cy="9144000"/>
  <p:embeddedFontLst>
    <p:embeddedFont>
      <p:font typeface="Caveat" pitchFamily="2" charset="0"/>
      <p:regular r:id="rId59"/>
      <p:bold r:id="rId60"/>
    </p:embeddedFont>
    <p:embeddedFont>
      <p:font typeface="Inconsolata" pitchFamily="49" charset="77"/>
      <p:regular r:id="rId61"/>
      <p:bold r:id="rId62"/>
    </p:embeddedFont>
    <p:embeddedFont>
      <p:font typeface="Oswald" pitchFamily="2" charset="77"/>
      <p:regular r:id="rId63"/>
      <p:bold r:id="rId64"/>
    </p:embeddedFont>
    <p:embeddedFont>
      <p:font typeface="Oswald Light" panose="020F0302020204030204" pitchFamily="34" charset="0"/>
      <p:regular r:id="rId65"/>
      <p:bold r:id="rId66"/>
    </p:embeddedFont>
    <p:embeddedFont>
      <p:font typeface="Oswald Medium" panose="020F0502020204030204" pitchFamily="34" charset="0"/>
      <p:regular r:id="rId67"/>
      <p:bold r:id="rId68"/>
    </p:embeddedFont>
    <p:embeddedFont>
      <p:font typeface="Roboto" panose="02000000000000000000" pitchFamily="2" charset="0"/>
      <p:regular r:id="rId69"/>
      <p:bold r:id="rId70"/>
      <p:italic r:id="rId71"/>
      <p:boldItalic r:id="rId72"/>
    </p:embeddedFont>
    <p:embeddedFont>
      <p:font typeface="Roboto Light" panose="02000000000000000000" pitchFamily="2" charset="0"/>
      <p:regular r:id="rId73"/>
      <p:bold r:id="rId74"/>
      <p:italic r:id="rId75"/>
      <p:boldItalic r:id="rId76"/>
    </p:embeddedFont>
    <p:embeddedFont>
      <p:font typeface="Roboto Medium" panose="02000000000000000000" pitchFamily="2" charset="0"/>
      <p:regular r:id="rId77"/>
      <p:bold r:id="rId78"/>
      <p:italic r:id="rId79"/>
      <p:boldItalic r:id="rId80"/>
    </p:embeddedFont>
    <p:embeddedFont>
      <p:font typeface="Roboto Thin" panose="02000000000000000000" pitchFamily="2"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CF6AD4-CB08-4E3E-BEBC-F00B35FCE650}">
  <a:tblStyle styleId="{84CF6AD4-CB08-4E3E-BEBC-F00B35FCE6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font" Target="fonts/font2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8.fntdata"/><Relationship Id="rId87" Type="http://schemas.openxmlformats.org/officeDocument/2006/relationships/theme" Target="theme/theme1.xml"/><Relationship Id="rId61" Type="http://schemas.openxmlformats.org/officeDocument/2006/relationships/font" Target="fonts/font3.fntdata"/><Relationship Id="rId82"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10c26a8675c_0_1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10c26a8675c_0_1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0c26a8675c_0_1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10c26a8675c_0_1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0c26a8675c_0_1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10c26a8675c_0_1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0c26a8675c_0_1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0c26a8675c_0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10c26a8675c_0_1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10c26a8675c_0_1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0c26a8675c_0_1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0c26a8675c_0_1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0c26a8675c_0_1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0c26a8675c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10c26a8675c_0_1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10c26a8675c_0_1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10c26a8675c_0_1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10c26a8675c_0_1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10c26a8675c_0_1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10c26a8675c_0_1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10c26a8675c_0_1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10c26a8675c_0_1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c26a8675c_0_1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c26a8675c_0_1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0c26a8675c_0_1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0c26a8675c_0_1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10c26a8675c_0_1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10c26a8675c_0_1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5bfcb2e923_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5bfcb2e923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5bfcb2e923_3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5bfcb2e923_3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10c26a8675c_0_1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10c26a8675c_0_1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0c26a8675c_0_1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0c26a8675c_0_1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10c26a8675c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10c26a8675c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0c26a8675c_0_1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0c26a8675c_0_1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0c26a8675c_0_1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0c26a8675c_0_1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5b113daec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5b113dae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0c26a8675c_0_1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10c26a8675c_0_1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5b113daec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5b113daec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10c26a8675c_0_1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10c26a8675c_0_1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10c26a8675c_0_1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10c26a8675c_0_1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10c26a8675c_0_2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10c26a8675c_0_2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0c26a8675c_0_2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0c26a8675c_0_2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0c26a8675c_0_2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0c26a8675c_0_2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10c26a8675c_0_2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10c26a8675c_0_2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10c26a8675c_0_2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10c26a8675c_0_2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10c26a8675c_0_2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10c26a8675c_0_2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10c26a8675c_0_2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10c26a8675c_0_2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5bfcb2e923_0_1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5bfcb2e923_0_1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10c26a8675c_0_2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10c26a8675c_0_2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10c26a8675c_0_2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10c26a8675c_0_2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10c26a8675c_0_2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10c26a8675c_0_2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10c26a8675c_0_2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10c26a8675c_0_2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0c26a8675c_0_2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0c26a8675c_0_2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c26a8675c_0_2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c26a8675c_0_2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10c26a8675c_0_2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10c26a8675c_0_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10c26a8675c_0_2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10c26a8675c_0_2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10c26a8675c_0_2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10c26a8675c_0_2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10c26a8675c_0_2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10c26a8675c_0_2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0c26a8675c_0_1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0c26a8675c_0_1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10c26a8675c_0_2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10c26a8675c_0_2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10c26a8675c_0_2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10c26a8675c_0_2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10c26a8675c_0_2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10c26a8675c_0_2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0c26a8675c_0_2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0c26a8675c_0_2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10c26a8675c_0_24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10c26a8675c_0_2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g10c26a8675c_0_2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3" name="Google Shape;1663;g10c26a8675c_0_2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10c26a8675c_0_2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10c26a8675c_0_2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0c26a8675c_0_1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0c26a8675c_0_1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0c26a8675c_0_1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0c26a8675c_0_1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0c26a8675c_0_1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10c26a8675c_0_1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0c26a8675c_0_1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0c26a8675c_0_1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11.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 Title Slide Data">
  <p:cSld name="CUSTOM_2_3_1_1_1_1_1_2_1_2_1_1_1_1_2_2_1_2_1_1_1_2_1">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12" name="Google Shape;12;p2"/>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13" name="Google Shape;13;p2"/>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14" name="Google Shape;14;p2"/>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15" name="Google Shape;15;p2"/>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16" name="Google Shape;16;p2"/>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66"/>
        <p:cNvGrpSpPr/>
        <p:nvPr/>
      </p:nvGrpSpPr>
      <p:grpSpPr>
        <a:xfrm>
          <a:off x="0" y="0"/>
          <a:ext cx="0" cy="0"/>
          <a:chOff x="0" y="0"/>
          <a:chExt cx="0" cy="0"/>
        </a:xfrm>
      </p:grpSpPr>
      <p:pic>
        <p:nvPicPr>
          <p:cNvPr id="67" name="Google Shape;67;p1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8" name="Google Shape;68;p12"/>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69" name="Google Shape;69;p12"/>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70" name="Google Shape;70;p12"/>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71" name="Google Shape;71;p12"/>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72" name="Google Shape;72;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5" name="Google Shape;75;p13"/>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77" name="Google Shape;77;p13"/>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78" name="Google Shape;78;p13"/>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9" name="Google Shape;79;p13"/>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80" name="Google Shape;80;p13"/>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81" name="Google Shape;81;p1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82"/>
        <p:cNvGrpSpPr/>
        <p:nvPr/>
      </p:nvGrpSpPr>
      <p:grpSpPr>
        <a:xfrm>
          <a:off x="0" y="0"/>
          <a:ext cx="0" cy="0"/>
          <a:chOff x="0" y="0"/>
          <a:chExt cx="0" cy="0"/>
        </a:xfrm>
      </p:grpSpPr>
      <p:pic>
        <p:nvPicPr>
          <p:cNvPr id="83" name="Google Shape;83;p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4" name="Google Shape;84;p14"/>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86" name="Google Shape;86;p14"/>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87" name="Google Shape;87;p14"/>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88" name="Google Shape;88;p14"/>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89" name="Google Shape;89;p14"/>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90" name="Google Shape;90;p14"/>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91" name="Google Shape;91;p14"/>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92" name="Google Shape;92;p14"/>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93" name="Google Shape;93;p14"/>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94" name="Google Shape;94;p14"/>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95" name="Google Shape;95;p14"/>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96" name="Google Shape;96;p14"/>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97" name="Google Shape;97;p14"/>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98" name="Google Shape;98;p14"/>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99" name="Google Shape;99;p14"/>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00" name="Google Shape;100;p14"/>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01" name="Google Shape;101;p14"/>
          <p:cNvGrpSpPr/>
          <p:nvPr/>
        </p:nvGrpSpPr>
        <p:grpSpPr>
          <a:xfrm>
            <a:off x="4519000" y="3821425"/>
            <a:ext cx="420900" cy="912575"/>
            <a:chOff x="4680988" y="3981725"/>
            <a:chExt cx="420900" cy="912575"/>
          </a:xfrm>
        </p:grpSpPr>
        <p:pic>
          <p:nvPicPr>
            <p:cNvPr id="102" name="Google Shape;102;p14"/>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03" name="Google Shape;103;p14"/>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04" name="Google Shape;104;p14"/>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5" name="Google Shape;105;p14"/>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06" name="Google Shape;106;p14"/>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07" name="Google Shape;107;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08"/>
        <p:cNvGrpSpPr/>
        <p:nvPr/>
      </p:nvGrpSpPr>
      <p:grpSpPr>
        <a:xfrm>
          <a:off x="0" y="0"/>
          <a:ext cx="0" cy="0"/>
          <a:chOff x="0" y="0"/>
          <a:chExt cx="0" cy="0"/>
        </a:xfrm>
      </p:grpSpPr>
      <p:pic>
        <p:nvPicPr>
          <p:cNvPr id="109" name="Google Shape;109;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0" name="Google Shape;110;p15"/>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1" name="Google Shape;111;p15"/>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4" name="Google Shape;114;p1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15" name="Google Shape;115;p1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16" name="Google Shape;116;p15"/>
          <p:cNvGrpSpPr/>
          <p:nvPr/>
        </p:nvGrpSpPr>
        <p:grpSpPr>
          <a:xfrm>
            <a:off x="4732975" y="426900"/>
            <a:ext cx="3984300" cy="1538339"/>
            <a:chOff x="4623475" y="424050"/>
            <a:chExt cx="3984300" cy="1538339"/>
          </a:xfrm>
        </p:grpSpPr>
        <p:sp>
          <p:nvSpPr>
            <p:cNvPr id="117" name="Google Shape;117;p15"/>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18" name="Google Shape;118;p15"/>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20" name="Google Shape;120;p15"/>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21" name="Google Shape;121;p15"/>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22" name="Google Shape;122;p15"/>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23" name="Google Shape;123;p15"/>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24" name="Google Shape;124;p15"/>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25" name="Google Shape;125;p15"/>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27"/>
        <p:cNvGrpSpPr/>
        <p:nvPr/>
      </p:nvGrpSpPr>
      <p:grpSpPr>
        <a:xfrm>
          <a:off x="0" y="0"/>
          <a:ext cx="0" cy="0"/>
          <a:chOff x="0" y="0"/>
          <a:chExt cx="0" cy="0"/>
        </a:xfrm>
      </p:grpSpPr>
      <p:sp>
        <p:nvSpPr>
          <p:cNvPr id="128" name="Google Shape;128;p1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0" name="Google Shape;130;p1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31" name="Google Shape;131;p16"/>
          <p:cNvGraphicFramePr/>
          <p:nvPr/>
        </p:nvGraphicFramePr>
        <p:xfrm>
          <a:off x="358300" y="1181050"/>
          <a:ext cx="3000000" cy="3000000"/>
        </p:xfrm>
        <a:graphic>
          <a:graphicData uri="http://schemas.openxmlformats.org/drawingml/2006/table">
            <a:tbl>
              <a:tblPr>
                <a:noFill/>
                <a:tableStyleId>{84CF6AD4-CB08-4E3E-BEBC-F00B35FCE650}</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32" name="Google Shape;132;p16"/>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33" name="Google Shape;133;p1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34"/>
        <p:cNvGrpSpPr/>
        <p:nvPr/>
      </p:nvGrpSpPr>
      <p:grpSpPr>
        <a:xfrm>
          <a:off x="0" y="0"/>
          <a:ext cx="0" cy="0"/>
          <a:chOff x="0" y="0"/>
          <a:chExt cx="0" cy="0"/>
        </a:xfrm>
      </p:grpSpPr>
      <p:cxnSp>
        <p:nvCxnSpPr>
          <p:cNvPr id="135" name="Google Shape;135;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6" name="Google Shape;13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37" name="Google Shape;137;p17"/>
          <p:cNvGraphicFramePr/>
          <p:nvPr/>
        </p:nvGraphicFramePr>
        <p:xfrm>
          <a:off x="358300" y="876250"/>
          <a:ext cx="3000000" cy="3000000"/>
        </p:xfrm>
        <a:graphic>
          <a:graphicData uri="http://schemas.openxmlformats.org/drawingml/2006/table">
            <a:tbl>
              <a:tblPr>
                <a:noFill/>
                <a:tableStyleId>{84CF6AD4-CB08-4E3E-BEBC-F00B35FCE650}</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38" name="Google Shape;138;p17"/>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39" name="Google Shape;139;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140"/>
        <p:cNvGrpSpPr/>
        <p:nvPr/>
      </p:nvGrpSpPr>
      <p:grpSpPr>
        <a:xfrm>
          <a:off x="0" y="0"/>
          <a:ext cx="0" cy="0"/>
          <a:chOff x="0" y="0"/>
          <a:chExt cx="0" cy="0"/>
        </a:xfrm>
      </p:grpSpPr>
      <p:pic>
        <p:nvPicPr>
          <p:cNvPr id="141" name="Google Shape;141;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2" name="Google Shape;142;p18"/>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4" name="Google Shape;144;p18"/>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45" name="Google Shape;145;p18"/>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146" name="Google Shape;146;p18"/>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147" name="Google Shape;147;p18"/>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148" name="Google Shape;148;p18"/>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149" name="Google Shape;149;p18"/>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150" name="Google Shape;150;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151"/>
        <p:cNvGrpSpPr/>
        <p:nvPr/>
      </p:nvGrpSpPr>
      <p:grpSpPr>
        <a:xfrm>
          <a:off x="0" y="0"/>
          <a:ext cx="0" cy="0"/>
          <a:chOff x="0" y="0"/>
          <a:chExt cx="0" cy="0"/>
        </a:xfrm>
      </p:grpSpPr>
      <p:sp>
        <p:nvSpPr>
          <p:cNvPr id="152" name="Google Shape;152;p19"/>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53" name="Google Shape;153;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4" name="Google Shape;154;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 name="Google Shape;155;p1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56" name="Google Shape;156;p1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57" name="Google Shape;157;p19"/>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58" name="Google Shape;158;p19"/>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59" name="Google Shape;159;p19"/>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0" name="Google Shape;160;p19"/>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61" name="Google Shape;161;p19"/>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62" name="Google Shape;162;p19"/>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64" name="Google Shape;164;p19"/>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65" name="Google Shape;165;p19"/>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66" name="Google Shape;166;p19"/>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67" name="Google Shape;16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86. Numbered 1–2 (Blue)">
  <p:cSld name="CUSTOM_2_7_2_2_1_1_1">
    <p:spTree>
      <p:nvGrpSpPr>
        <p:cNvPr id="1" name="Shape 168"/>
        <p:cNvGrpSpPr/>
        <p:nvPr/>
      </p:nvGrpSpPr>
      <p:grpSpPr>
        <a:xfrm>
          <a:off x="0" y="0"/>
          <a:ext cx="0" cy="0"/>
          <a:chOff x="0" y="0"/>
          <a:chExt cx="0" cy="0"/>
        </a:xfrm>
      </p:grpSpPr>
      <p:cxnSp>
        <p:nvCxnSpPr>
          <p:cNvPr id="169" name="Google Shape;169;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0" name="Google Shape;170;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71" name="Google Shape;171;p2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72" name="Google Shape;172;p20"/>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73" name="Google Shape;173;p20"/>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4" name="Google Shape;174;p20"/>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75" name="Google Shape;175;p20"/>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77" name="Google Shape;177;p2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endParaRPr sz="1800">
              <a:latin typeface="Roboto"/>
              <a:ea typeface="Roboto"/>
              <a:cs typeface="Roboto"/>
              <a:sym typeface="Roboto"/>
            </a:endParaRPr>
          </a:p>
        </p:txBody>
      </p:sp>
      <p:sp>
        <p:nvSpPr>
          <p:cNvPr id="179" name="Google Shape;179;p2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81" name="Google Shape;181;p2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82" name="Google Shape;182;p20"/>
          <p:cNvSpPr txBox="1">
            <a:spLocks noGrp="1"/>
          </p:cNvSpPr>
          <p:nvPr>
            <p:ph type="subTitle" idx="3"/>
          </p:nvPr>
        </p:nvSpPr>
        <p:spPr>
          <a:xfrm>
            <a:off x="10802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20"/>
          <p:cNvSpPr txBox="1">
            <a:spLocks noGrp="1"/>
          </p:cNvSpPr>
          <p:nvPr>
            <p:ph type="subTitle" idx="4"/>
          </p:nvPr>
        </p:nvSpPr>
        <p:spPr>
          <a:xfrm>
            <a:off x="55731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4" name="Google Shape;184;p20"/>
          <p:cNvSpPr txBox="1">
            <a:spLocks noGrp="1"/>
          </p:cNvSpPr>
          <p:nvPr>
            <p:ph type="subTitle" idx="5"/>
          </p:nvPr>
        </p:nvSpPr>
        <p:spPr>
          <a:xfrm>
            <a:off x="-12275" y="2307825"/>
            <a:ext cx="4627800" cy="2537700"/>
          </a:xfrm>
          <a:prstGeom prst="rect">
            <a:avLst/>
          </a:prstGeom>
          <a:noFill/>
          <a:ln>
            <a:noFill/>
          </a:ln>
        </p:spPr>
        <p:txBody>
          <a:bodyPr spcFirstLastPara="1" wrap="square" lIns="45720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 name="Google Shape;185;p20"/>
          <p:cNvSpPr txBox="1">
            <a:spLocks noGrp="1"/>
          </p:cNvSpPr>
          <p:nvPr>
            <p:ph type="subTitle" idx="6"/>
          </p:nvPr>
        </p:nvSpPr>
        <p:spPr>
          <a:xfrm>
            <a:off x="4598625" y="2307825"/>
            <a:ext cx="4627800" cy="2537700"/>
          </a:xfrm>
          <a:prstGeom prst="rect">
            <a:avLst/>
          </a:prstGeom>
          <a:noFill/>
          <a:ln>
            <a:noFill/>
          </a:ln>
        </p:spPr>
        <p:txBody>
          <a:bodyPr spcFirstLastPara="1" wrap="square" lIns="36575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186"/>
        <p:cNvGrpSpPr/>
        <p:nvPr/>
      </p:nvGrpSpPr>
      <p:grpSpPr>
        <a:xfrm>
          <a:off x="0" y="0"/>
          <a:ext cx="0" cy="0"/>
          <a:chOff x="0" y="0"/>
          <a:chExt cx="0" cy="0"/>
        </a:xfrm>
      </p:grpSpPr>
      <p:pic>
        <p:nvPicPr>
          <p:cNvPr id="187" name="Google Shape;187;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88" name="Google Shape;188;p21"/>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1"/>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0" name="Google Shape;190;p21"/>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91" name="Google Shape;191;p21"/>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92" name="Google Shape;192;p21"/>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93" name="Google Shape;193;p2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94" name="Google Shape;194;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9" name="Google Shape;19;p3"/>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 name="Google Shape;20;p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195"/>
        <p:cNvGrpSpPr/>
        <p:nvPr/>
      </p:nvGrpSpPr>
      <p:grpSpPr>
        <a:xfrm>
          <a:off x="0" y="0"/>
          <a:ext cx="0" cy="0"/>
          <a:chOff x="0" y="0"/>
          <a:chExt cx="0" cy="0"/>
        </a:xfrm>
      </p:grpSpPr>
      <p:pic>
        <p:nvPicPr>
          <p:cNvPr id="196" name="Google Shape;196;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197" name="Google Shape;197;p2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98" name="Google Shape;198;p22"/>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99" name="Google Shape;199;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00"/>
        <p:cNvGrpSpPr/>
        <p:nvPr/>
      </p:nvGrpSpPr>
      <p:grpSpPr>
        <a:xfrm>
          <a:off x="0" y="0"/>
          <a:ext cx="0" cy="0"/>
          <a:chOff x="0" y="0"/>
          <a:chExt cx="0" cy="0"/>
        </a:xfrm>
      </p:grpSpPr>
      <p:pic>
        <p:nvPicPr>
          <p:cNvPr id="201" name="Google Shape;20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 name="Google Shape;202;p23"/>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03" name="Google Shape;203;p23"/>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 name="Google Shape;204;p23"/>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05" name="Google Shape;205;p23"/>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06" name="Google Shape;206;p2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07" name="Google Shape;207;p23"/>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08" name="Google Shape;208;p23"/>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09" name="Google Shape;209;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10"/>
        <p:cNvGrpSpPr/>
        <p:nvPr/>
      </p:nvGrpSpPr>
      <p:grpSpPr>
        <a:xfrm>
          <a:off x="0" y="0"/>
          <a:ext cx="0" cy="0"/>
          <a:chOff x="0" y="0"/>
          <a:chExt cx="0" cy="0"/>
        </a:xfrm>
      </p:grpSpPr>
      <p:pic>
        <p:nvPicPr>
          <p:cNvPr id="211" name="Google Shape;211;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2" name="Google Shape;212;p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13" name="Google Shape;213;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14" name="Google Shape;214;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15" name="Google Shape;215;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16" name="Google Shape;216;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17" name="Google Shape;217;p24"/>
          <p:cNvSpPr/>
          <p:nvPr/>
        </p:nvSpPr>
        <p:spPr>
          <a:xfrm>
            <a:off x="3699750" y="662100"/>
            <a:ext cx="1744500" cy="174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24"/>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19"/>
        <p:cNvGrpSpPr/>
        <p:nvPr/>
      </p:nvGrpSpPr>
      <p:grpSpPr>
        <a:xfrm>
          <a:off x="0" y="0"/>
          <a:ext cx="0" cy="0"/>
          <a:chOff x="0" y="0"/>
          <a:chExt cx="0" cy="0"/>
        </a:xfrm>
      </p:grpSpPr>
      <p:pic>
        <p:nvPicPr>
          <p:cNvPr id="220" name="Google Shape;220;p2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21" name="Google Shape;221;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 name="Google Shape;222;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3" name="Google Shape;223;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4" name="Google Shape;224;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5" name="Google Shape;225;p25"/>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26" name="Google Shape;226;p25"/>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27" name="Google Shape;227;p25"/>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28" name="Google Shape;228;p25"/>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1. Numbered 1–4">
  <p:cSld name="CUSTOM_2_7_1_6">
    <p:spTree>
      <p:nvGrpSpPr>
        <p:cNvPr id="1" name="Shape 229"/>
        <p:cNvGrpSpPr/>
        <p:nvPr/>
      </p:nvGrpSpPr>
      <p:grpSpPr>
        <a:xfrm>
          <a:off x="0" y="0"/>
          <a:ext cx="0" cy="0"/>
          <a:chOff x="0" y="0"/>
          <a:chExt cx="0" cy="0"/>
        </a:xfrm>
      </p:grpSpPr>
      <p:sp>
        <p:nvSpPr>
          <p:cNvPr id="230" name="Google Shape;230;p2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 name="Google Shape;232;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33" name="Google Shape;233;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34" name="Google Shape;234;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35" name="Google Shape;235;p26"/>
          <p:cNvGrpSpPr/>
          <p:nvPr/>
        </p:nvGrpSpPr>
        <p:grpSpPr>
          <a:xfrm>
            <a:off x="457200" y="1378813"/>
            <a:ext cx="776889" cy="621300"/>
            <a:chOff x="457200" y="1378813"/>
            <a:chExt cx="776889" cy="621300"/>
          </a:xfrm>
        </p:grpSpPr>
        <p:sp>
          <p:nvSpPr>
            <p:cNvPr id="236" name="Google Shape;236;p2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7" name="Google Shape;237;p2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38" name="Google Shape;238;p26"/>
          <p:cNvGrpSpPr/>
          <p:nvPr/>
        </p:nvGrpSpPr>
        <p:grpSpPr>
          <a:xfrm>
            <a:off x="457200" y="2228725"/>
            <a:ext cx="776889" cy="621300"/>
            <a:chOff x="457200" y="1378813"/>
            <a:chExt cx="776889" cy="621300"/>
          </a:xfrm>
        </p:grpSpPr>
        <p:sp>
          <p:nvSpPr>
            <p:cNvPr id="239" name="Google Shape;239;p2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0" name="Google Shape;240;p2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41" name="Google Shape;241;p26"/>
          <p:cNvGrpSpPr/>
          <p:nvPr/>
        </p:nvGrpSpPr>
        <p:grpSpPr>
          <a:xfrm>
            <a:off x="457200" y="3073850"/>
            <a:ext cx="776889" cy="621300"/>
            <a:chOff x="457200" y="1378813"/>
            <a:chExt cx="776889" cy="621300"/>
          </a:xfrm>
        </p:grpSpPr>
        <p:sp>
          <p:nvSpPr>
            <p:cNvPr id="242" name="Google Shape;242;p2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3" name="Google Shape;243;p2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44" name="Google Shape;244;p26"/>
          <p:cNvGrpSpPr/>
          <p:nvPr/>
        </p:nvGrpSpPr>
        <p:grpSpPr>
          <a:xfrm>
            <a:off x="457200" y="3923750"/>
            <a:ext cx="776889" cy="621300"/>
            <a:chOff x="457200" y="1378813"/>
            <a:chExt cx="776889" cy="621300"/>
          </a:xfrm>
        </p:grpSpPr>
        <p:sp>
          <p:nvSpPr>
            <p:cNvPr id="245" name="Google Shape;245;p2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6" name="Google Shape;246;p2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47" name="Google Shape;247;p26"/>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8" name="Google Shape;248;p2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52" name="Google Shape;252;p26"/>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53" name="Google Shape;253;p26"/>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54" name="Google Shape;254;p26"/>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82. Numbered 1–3">
  <p:cSld name="CUSTOM_2_7_1_5_2_2">
    <p:spTree>
      <p:nvGrpSpPr>
        <p:cNvPr id="1" name="Shape 255"/>
        <p:cNvGrpSpPr/>
        <p:nvPr/>
      </p:nvGrpSpPr>
      <p:grpSpPr>
        <a:xfrm>
          <a:off x="0" y="0"/>
          <a:ext cx="0" cy="0"/>
          <a:chOff x="0" y="0"/>
          <a:chExt cx="0" cy="0"/>
        </a:xfrm>
      </p:grpSpPr>
      <p:sp>
        <p:nvSpPr>
          <p:cNvPr id="256" name="Google Shape;256;p2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 name="Google Shape;258;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59" name="Google Shape;259;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60" name="Google Shape;260;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61" name="Google Shape;261;p27"/>
          <p:cNvGrpSpPr/>
          <p:nvPr/>
        </p:nvGrpSpPr>
        <p:grpSpPr>
          <a:xfrm>
            <a:off x="457200" y="1378813"/>
            <a:ext cx="776889" cy="621300"/>
            <a:chOff x="457200" y="1378813"/>
            <a:chExt cx="776889" cy="621300"/>
          </a:xfrm>
        </p:grpSpPr>
        <p:sp>
          <p:nvSpPr>
            <p:cNvPr id="262" name="Google Shape;262;p2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3" name="Google Shape;263;p2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64" name="Google Shape;264;p27"/>
          <p:cNvGrpSpPr/>
          <p:nvPr/>
        </p:nvGrpSpPr>
        <p:grpSpPr>
          <a:xfrm>
            <a:off x="457200" y="2228725"/>
            <a:ext cx="776889" cy="621300"/>
            <a:chOff x="457200" y="1378813"/>
            <a:chExt cx="776889" cy="621300"/>
          </a:xfrm>
        </p:grpSpPr>
        <p:sp>
          <p:nvSpPr>
            <p:cNvPr id="265" name="Google Shape;265;p2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6" name="Google Shape;266;p2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67" name="Google Shape;267;p27"/>
          <p:cNvGrpSpPr/>
          <p:nvPr/>
        </p:nvGrpSpPr>
        <p:grpSpPr>
          <a:xfrm>
            <a:off x="457200" y="3073850"/>
            <a:ext cx="776889" cy="621300"/>
            <a:chOff x="457200" y="1378813"/>
            <a:chExt cx="776889" cy="621300"/>
          </a:xfrm>
        </p:grpSpPr>
        <p:sp>
          <p:nvSpPr>
            <p:cNvPr id="268" name="Google Shape;268;p2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9" name="Google Shape;269;p2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70" name="Google Shape;270;p27"/>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71" name="Google Shape;271;p2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74" name="Google Shape;274;p27"/>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75" name="Google Shape;275;p2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276"/>
        <p:cNvGrpSpPr/>
        <p:nvPr/>
      </p:nvGrpSpPr>
      <p:grpSpPr>
        <a:xfrm>
          <a:off x="0" y="0"/>
          <a:ext cx="0" cy="0"/>
          <a:chOff x="0" y="0"/>
          <a:chExt cx="0" cy="0"/>
        </a:xfrm>
      </p:grpSpPr>
      <p:sp>
        <p:nvSpPr>
          <p:cNvPr id="277" name="Google Shape;277;p2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0" name="Google Shape;280;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1" name="Google Shape;281;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82" name="Google Shape;282;p28"/>
          <p:cNvGrpSpPr/>
          <p:nvPr/>
        </p:nvGrpSpPr>
        <p:grpSpPr>
          <a:xfrm>
            <a:off x="457200" y="1300225"/>
            <a:ext cx="776889" cy="621300"/>
            <a:chOff x="457200" y="1378813"/>
            <a:chExt cx="776889" cy="621300"/>
          </a:xfrm>
        </p:grpSpPr>
        <p:sp>
          <p:nvSpPr>
            <p:cNvPr id="283" name="Google Shape;283;p2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84" name="Google Shape;284;p2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28"/>
          <p:cNvGrpSpPr/>
          <p:nvPr/>
        </p:nvGrpSpPr>
        <p:grpSpPr>
          <a:xfrm>
            <a:off x="457200" y="2000125"/>
            <a:ext cx="776889" cy="621300"/>
            <a:chOff x="457200" y="1378813"/>
            <a:chExt cx="776889" cy="621300"/>
          </a:xfrm>
        </p:grpSpPr>
        <p:sp>
          <p:nvSpPr>
            <p:cNvPr id="286" name="Google Shape;286;p2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87" name="Google Shape;287;p2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8"/>
          <p:cNvGrpSpPr/>
          <p:nvPr/>
        </p:nvGrpSpPr>
        <p:grpSpPr>
          <a:xfrm>
            <a:off x="457200" y="2692850"/>
            <a:ext cx="776889" cy="621300"/>
            <a:chOff x="457200" y="1378813"/>
            <a:chExt cx="776889" cy="621300"/>
          </a:xfrm>
        </p:grpSpPr>
        <p:sp>
          <p:nvSpPr>
            <p:cNvPr id="289" name="Google Shape;289;p2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90" name="Google Shape;290;p2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28"/>
          <p:cNvGrpSpPr/>
          <p:nvPr/>
        </p:nvGrpSpPr>
        <p:grpSpPr>
          <a:xfrm>
            <a:off x="457200" y="3390350"/>
            <a:ext cx="776889" cy="621300"/>
            <a:chOff x="457200" y="1378813"/>
            <a:chExt cx="776889" cy="621300"/>
          </a:xfrm>
        </p:grpSpPr>
        <p:sp>
          <p:nvSpPr>
            <p:cNvPr id="292" name="Google Shape;292;p2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293" name="Google Shape;293;p2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28"/>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 name="Google Shape;295;p2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 name="Google Shape;299;p28"/>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 name="Google Shape;300;p28"/>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01" name="Google Shape;301;p28"/>
          <p:cNvGrpSpPr/>
          <p:nvPr/>
        </p:nvGrpSpPr>
        <p:grpSpPr>
          <a:xfrm>
            <a:off x="469500" y="4083075"/>
            <a:ext cx="776889" cy="621300"/>
            <a:chOff x="457200" y="1378813"/>
            <a:chExt cx="776889" cy="621300"/>
          </a:xfrm>
        </p:grpSpPr>
        <p:sp>
          <p:nvSpPr>
            <p:cNvPr id="302" name="Google Shape;302;p2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3" name="Google Shape;303;p2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2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6" name="Google Shape;306;p28"/>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07"/>
        <p:cNvGrpSpPr/>
        <p:nvPr/>
      </p:nvGrpSpPr>
      <p:grpSpPr>
        <a:xfrm>
          <a:off x="0" y="0"/>
          <a:ext cx="0" cy="0"/>
          <a:chOff x="0" y="0"/>
          <a:chExt cx="0" cy="0"/>
        </a:xfrm>
      </p:grpSpPr>
      <p:sp>
        <p:nvSpPr>
          <p:cNvPr id="308" name="Google Shape;308;p29"/>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 name="Google Shape;310;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1" name="Google Shape;311;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12" name="Google Shape;312;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13" name="Google Shape;313;p29"/>
          <p:cNvGrpSpPr/>
          <p:nvPr/>
        </p:nvGrpSpPr>
        <p:grpSpPr>
          <a:xfrm>
            <a:off x="457200" y="1237825"/>
            <a:ext cx="776900" cy="486300"/>
            <a:chOff x="457200" y="1466425"/>
            <a:chExt cx="776900" cy="486300"/>
          </a:xfrm>
        </p:grpSpPr>
        <p:sp>
          <p:nvSpPr>
            <p:cNvPr id="314" name="Google Shape;314;p2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5" name="Google Shape;315;p2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316;p29"/>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 name="Google Shape;317;p29"/>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29"/>
          <p:cNvGrpSpPr/>
          <p:nvPr/>
        </p:nvGrpSpPr>
        <p:grpSpPr>
          <a:xfrm>
            <a:off x="457200" y="1828900"/>
            <a:ext cx="776900" cy="486300"/>
            <a:chOff x="457200" y="1466425"/>
            <a:chExt cx="776900" cy="486300"/>
          </a:xfrm>
        </p:grpSpPr>
        <p:sp>
          <p:nvSpPr>
            <p:cNvPr id="319" name="Google Shape;319;p2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0" name="Google Shape;320;p2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29"/>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9"/>
          <p:cNvGrpSpPr/>
          <p:nvPr/>
        </p:nvGrpSpPr>
        <p:grpSpPr>
          <a:xfrm>
            <a:off x="457200" y="2419975"/>
            <a:ext cx="776900" cy="486300"/>
            <a:chOff x="457200" y="1466425"/>
            <a:chExt cx="776900" cy="486300"/>
          </a:xfrm>
        </p:grpSpPr>
        <p:sp>
          <p:nvSpPr>
            <p:cNvPr id="323" name="Google Shape;323;p2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24" name="Google Shape;324;p2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29"/>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29"/>
          <p:cNvGrpSpPr/>
          <p:nvPr/>
        </p:nvGrpSpPr>
        <p:grpSpPr>
          <a:xfrm>
            <a:off x="457200" y="3011050"/>
            <a:ext cx="776900" cy="486300"/>
            <a:chOff x="457200" y="1466425"/>
            <a:chExt cx="776900" cy="486300"/>
          </a:xfrm>
        </p:grpSpPr>
        <p:sp>
          <p:nvSpPr>
            <p:cNvPr id="327" name="Google Shape;327;p2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28" name="Google Shape;328;p2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29"/>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29"/>
          <p:cNvGrpSpPr/>
          <p:nvPr/>
        </p:nvGrpSpPr>
        <p:grpSpPr>
          <a:xfrm>
            <a:off x="457200" y="3602137"/>
            <a:ext cx="776900" cy="486300"/>
            <a:chOff x="457200" y="1466425"/>
            <a:chExt cx="776900" cy="486300"/>
          </a:xfrm>
        </p:grpSpPr>
        <p:sp>
          <p:nvSpPr>
            <p:cNvPr id="331" name="Google Shape;331;p2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32" name="Google Shape;332;p2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29"/>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9"/>
          <p:cNvGrpSpPr/>
          <p:nvPr/>
        </p:nvGrpSpPr>
        <p:grpSpPr>
          <a:xfrm>
            <a:off x="457200" y="4193262"/>
            <a:ext cx="776900" cy="486300"/>
            <a:chOff x="457200" y="1466425"/>
            <a:chExt cx="776900" cy="486300"/>
          </a:xfrm>
        </p:grpSpPr>
        <p:sp>
          <p:nvSpPr>
            <p:cNvPr id="335" name="Google Shape;335;p2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36" name="Google Shape;336;p2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29"/>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8" name="Google Shape;338;p29"/>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9" name="Google Shape;339;p29"/>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9"/>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29"/>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 name="Google Shape;342;p29"/>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343"/>
        <p:cNvGrpSpPr/>
        <p:nvPr/>
      </p:nvGrpSpPr>
      <p:grpSpPr>
        <a:xfrm>
          <a:off x="0" y="0"/>
          <a:ext cx="0" cy="0"/>
          <a:chOff x="0" y="0"/>
          <a:chExt cx="0" cy="0"/>
        </a:xfrm>
      </p:grpSpPr>
      <p:sp>
        <p:nvSpPr>
          <p:cNvPr id="344" name="Google Shape;344;p30"/>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 name="Google Shape;346;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7" name="Google Shape;347;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49" name="Google Shape;349;p30"/>
          <p:cNvGrpSpPr/>
          <p:nvPr/>
        </p:nvGrpSpPr>
        <p:grpSpPr>
          <a:xfrm>
            <a:off x="457222" y="1149803"/>
            <a:ext cx="713194" cy="446423"/>
            <a:chOff x="457200" y="1466425"/>
            <a:chExt cx="776900" cy="486300"/>
          </a:xfrm>
        </p:grpSpPr>
        <p:sp>
          <p:nvSpPr>
            <p:cNvPr id="350" name="Google Shape;350;p3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1" name="Google Shape;351;p3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30"/>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0"/>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30"/>
          <p:cNvGrpSpPr/>
          <p:nvPr/>
        </p:nvGrpSpPr>
        <p:grpSpPr>
          <a:xfrm>
            <a:off x="457222" y="1672428"/>
            <a:ext cx="713194" cy="446423"/>
            <a:chOff x="457200" y="1466425"/>
            <a:chExt cx="776900" cy="486300"/>
          </a:xfrm>
        </p:grpSpPr>
        <p:sp>
          <p:nvSpPr>
            <p:cNvPr id="355" name="Google Shape;355;p3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6" name="Google Shape;356;p3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30"/>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 name="Google Shape;358;p30"/>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30"/>
          <p:cNvGrpSpPr/>
          <p:nvPr/>
        </p:nvGrpSpPr>
        <p:grpSpPr>
          <a:xfrm>
            <a:off x="457197" y="2195578"/>
            <a:ext cx="713194" cy="446423"/>
            <a:chOff x="457200" y="1466425"/>
            <a:chExt cx="776900" cy="486300"/>
          </a:xfrm>
        </p:grpSpPr>
        <p:sp>
          <p:nvSpPr>
            <p:cNvPr id="360" name="Google Shape;360;p3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1" name="Google Shape;361;p3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30"/>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3" name="Google Shape;363;p30"/>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30"/>
          <p:cNvGrpSpPr/>
          <p:nvPr/>
        </p:nvGrpSpPr>
        <p:grpSpPr>
          <a:xfrm>
            <a:off x="457197" y="2718203"/>
            <a:ext cx="713194" cy="446423"/>
            <a:chOff x="457200" y="1466425"/>
            <a:chExt cx="776900" cy="486300"/>
          </a:xfrm>
        </p:grpSpPr>
        <p:sp>
          <p:nvSpPr>
            <p:cNvPr id="365" name="Google Shape;365;p3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6" name="Google Shape;366;p3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30"/>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30"/>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30"/>
          <p:cNvGrpSpPr/>
          <p:nvPr/>
        </p:nvGrpSpPr>
        <p:grpSpPr>
          <a:xfrm>
            <a:off x="457222" y="3240828"/>
            <a:ext cx="713194" cy="446423"/>
            <a:chOff x="457200" y="1466425"/>
            <a:chExt cx="776900" cy="486300"/>
          </a:xfrm>
        </p:grpSpPr>
        <p:sp>
          <p:nvSpPr>
            <p:cNvPr id="370" name="Google Shape;370;p3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1" name="Google Shape;371;p3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30"/>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3" name="Google Shape;373;p30"/>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0"/>
          <p:cNvGrpSpPr/>
          <p:nvPr/>
        </p:nvGrpSpPr>
        <p:grpSpPr>
          <a:xfrm>
            <a:off x="457222" y="3763453"/>
            <a:ext cx="713194" cy="446423"/>
            <a:chOff x="457200" y="1466425"/>
            <a:chExt cx="776900" cy="486300"/>
          </a:xfrm>
        </p:grpSpPr>
        <p:sp>
          <p:nvSpPr>
            <p:cNvPr id="375" name="Google Shape;375;p3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6" name="Google Shape;376;p3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0"/>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30"/>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0"/>
          <p:cNvGrpSpPr/>
          <p:nvPr/>
        </p:nvGrpSpPr>
        <p:grpSpPr>
          <a:xfrm>
            <a:off x="457222" y="4311603"/>
            <a:ext cx="713194" cy="446423"/>
            <a:chOff x="457200" y="1466425"/>
            <a:chExt cx="776900" cy="486300"/>
          </a:xfrm>
        </p:grpSpPr>
        <p:sp>
          <p:nvSpPr>
            <p:cNvPr id="380" name="Google Shape;380;p3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1" name="Google Shape;381;p3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30"/>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30"/>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5. Numbered 1–3">
  <p:cSld name="CUSTOM_2_7_1_5_2_1_1">
    <p:spTree>
      <p:nvGrpSpPr>
        <p:cNvPr id="1" name="Shape 384"/>
        <p:cNvGrpSpPr/>
        <p:nvPr/>
      </p:nvGrpSpPr>
      <p:grpSpPr>
        <a:xfrm>
          <a:off x="0" y="0"/>
          <a:ext cx="0" cy="0"/>
          <a:chOff x="0" y="0"/>
          <a:chExt cx="0" cy="0"/>
        </a:xfrm>
      </p:grpSpPr>
      <p:sp>
        <p:nvSpPr>
          <p:cNvPr id="385" name="Google Shape;385;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 name="Google Shape;386;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7" name="Google Shape;387;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88" name="Google Shape;388;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9" name="Google Shape;389;p31"/>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391" name="Google Shape;391;p31"/>
          <p:cNvGrpSpPr/>
          <p:nvPr/>
        </p:nvGrpSpPr>
        <p:grpSpPr>
          <a:xfrm>
            <a:off x="457181" y="1345103"/>
            <a:ext cx="533372" cy="533480"/>
            <a:chOff x="457200" y="1378813"/>
            <a:chExt cx="695400" cy="695450"/>
          </a:xfrm>
        </p:grpSpPr>
        <p:sp>
          <p:nvSpPr>
            <p:cNvPr id="392" name="Google Shape;392;p31"/>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93" name="Google Shape;393;p31"/>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31"/>
          <p:cNvGrpSpPr/>
          <p:nvPr/>
        </p:nvGrpSpPr>
        <p:grpSpPr>
          <a:xfrm>
            <a:off x="3228956" y="1345103"/>
            <a:ext cx="533372" cy="533480"/>
            <a:chOff x="457200" y="1378813"/>
            <a:chExt cx="695400" cy="695450"/>
          </a:xfrm>
        </p:grpSpPr>
        <p:sp>
          <p:nvSpPr>
            <p:cNvPr id="395" name="Google Shape;395;p31"/>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96" name="Google Shape;396;p31"/>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97" name="Google Shape;397;p31"/>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399" name="Google Shape;399;p31"/>
          <p:cNvGrpSpPr/>
          <p:nvPr/>
        </p:nvGrpSpPr>
        <p:grpSpPr>
          <a:xfrm>
            <a:off x="6134081" y="1345853"/>
            <a:ext cx="533372" cy="533480"/>
            <a:chOff x="457200" y="1378813"/>
            <a:chExt cx="695400" cy="695450"/>
          </a:xfrm>
        </p:grpSpPr>
        <p:sp>
          <p:nvSpPr>
            <p:cNvPr id="400" name="Google Shape;400;p31"/>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01" name="Google Shape;401;p31"/>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02" name="Google Shape;402;p31"/>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04" name="Google Shape;404;p3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79. Share your answers">
  <p:cSld name="CUSTOM_17_2_1_2_3_2_2">
    <p:spTree>
      <p:nvGrpSpPr>
        <p:cNvPr id="1"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7" name="Google Shape;27;p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28" name="Google Shape;28;p5"/>
          <p:cNvPicPr preferRelativeResize="0"/>
          <p:nvPr/>
        </p:nvPicPr>
        <p:blipFill rotWithShape="1">
          <a:blip r:embed="rId3">
            <a:alphaModFix/>
          </a:blip>
          <a:srcRect/>
          <a:stretch/>
        </p:blipFill>
        <p:spPr>
          <a:xfrm>
            <a:off x="1550775" y="1145238"/>
            <a:ext cx="5859574" cy="2853025"/>
          </a:xfrm>
          <a:prstGeom prst="rect">
            <a:avLst/>
          </a:prstGeom>
          <a:noFill/>
          <a:ln>
            <a:noFill/>
          </a:ln>
        </p:spPr>
      </p:pic>
      <p:sp>
        <p:nvSpPr>
          <p:cNvPr id="29" name="Google Shape;29;p5"/>
          <p:cNvSpPr txBox="1"/>
          <p:nvPr/>
        </p:nvSpPr>
        <p:spPr>
          <a:xfrm>
            <a:off x="1972861" y="2010327"/>
            <a:ext cx="1919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30" name="Google Shape;30;p5"/>
          <p:cNvSpPr txBox="1"/>
          <p:nvPr/>
        </p:nvSpPr>
        <p:spPr>
          <a:xfrm>
            <a:off x="3729425" y="2284000"/>
            <a:ext cx="1727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31" name="Google Shape;31;p5"/>
          <p:cNvSpPr txBox="1"/>
          <p:nvPr/>
        </p:nvSpPr>
        <p:spPr>
          <a:xfrm>
            <a:off x="5329975" y="2010325"/>
            <a:ext cx="1843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85. Labelled (3 columns)">
  <p:cSld name="CUSTOM_2_7_1_5_2_2_1">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8" name="Google Shape;408;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10" name="Google Shape;410;p32"/>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12" name="Google Shape;412;p32"/>
          <p:cNvSpPr/>
          <p:nvPr/>
        </p:nvSpPr>
        <p:spPr>
          <a:xfrm>
            <a:off x="457155" y="1345100"/>
            <a:ext cx="2185500" cy="4767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latin typeface="Roboto Light"/>
              <a:ea typeface="Roboto Light"/>
              <a:cs typeface="Roboto Light"/>
              <a:sym typeface="Roboto Light"/>
            </a:endParaRPr>
          </a:p>
        </p:txBody>
      </p:sp>
      <p:sp>
        <p:nvSpPr>
          <p:cNvPr id="413" name="Google Shape;413;p32"/>
          <p:cNvSpPr/>
          <p:nvPr/>
        </p:nvSpPr>
        <p:spPr>
          <a:xfrm rot="10800000">
            <a:off x="593344" y="1733888"/>
            <a:ext cx="261029" cy="144694"/>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16" name="Google Shape;416;p32"/>
          <p:cNvSpPr/>
          <p:nvPr/>
        </p:nvSpPr>
        <p:spPr>
          <a:xfrm>
            <a:off x="3228929" y="1345100"/>
            <a:ext cx="22986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17" name="Google Shape;417;p32"/>
          <p:cNvSpPr/>
          <p:nvPr/>
        </p:nvSpPr>
        <p:spPr>
          <a:xfrm rot="10800000">
            <a:off x="3365119" y="17338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418" name="Google Shape;418;p32"/>
          <p:cNvGrpSpPr/>
          <p:nvPr/>
        </p:nvGrpSpPr>
        <p:grpSpPr>
          <a:xfrm>
            <a:off x="6134054" y="1345850"/>
            <a:ext cx="2298699" cy="533482"/>
            <a:chOff x="457164" y="1378809"/>
            <a:chExt cx="2997000" cy="695454"/>
          </a:xfrm>
        </p:grpSpPr>
        <p:sp>
          <p:nvSpPr>
            <p:cNvPr id="419" name="Google Shape;419;p32"/>
            <p:cNvSpPr/>
            <p:nvPr/>
          </p:nvSpPr>
          <p:spPr>
            <a:xfrm>
              <a:off x="457164" y="1378809"/>
              <a:ext cx="29970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20" name="Google Shape;420;p32"/>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21" name="Google Shape;421;p32"/>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23" name="Google Shape;423;p32"/>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24" name="Google Shape;424;p32"/>
          <p:cNvSpPr txBox="1">
            <a:spLocks noGrp="1"/>
          </p:cNvSpPr>
          <p:nvPr>
            <p:ph type="subTitle" idx="6"/>
          </p:nvPr>
        </p:nvSpPr>
        <p:spPr>
          <a:xfrm>
            <a:off x="4677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a:endParaRPr/>
          </a:p>
        </p:txBody>
      </p:sp>
      <p:sp>
        <p:nvSpPr>
          <p:cNvPr id="425" name="Google Shape;425;p32"/>
          <p:cNvSpPr txBox="1">
            <a:spLocks noGrp="1"/>
          </p:cNvSpPr>
          <p:nvPr>
            <p:ph type="subTitle" idx="7"/>
          </p:nvPr>
        </p:nvSpPr>
        <p:spPr>
          <a:xfrm>
            <a:off x="32156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
        <p:nvSpPr>
          <p:cNvPr id="426" name="Google Shape;426;p32"/>
          <p:cNvSpPr txBox="1">
            <a:spLocks noGrp="1"/>
          </p:cNvSpPr>
          <p:nvPr>
            <p:ph type="subTitle" idx="8"/>
          </p:nvPr>
        </p:nvSpPr>
        <p:spPr>
          <a:xfrm>
            <a:off x="6115500"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6. Numbered 1–2">
  <p:cSld name="CUSTOM_2_7_1_5_2_1_1_1">
    <p:spTree>
      <p:nvGrpSpPr>
        <p:cNvPr id="1" name="Shape 427"/>
        <p:cNvGrpSpPr/>
        <p:nvPr/>
      </p:nvGrpSpPr>
      <p:grpSpPr>
        <a:xfrm>
          <a:off x="0" y="0"/>
          <a:ext cx="0" cy="0"/>
          <a:chOff x="0" y="0"/>
          <a:chExt cx="0" cy="0"/>
        </a:xfrm>
      </p:grpSpPr>
      <p:pic>
        <p:nvPicPr>
          <p:cNvPr id="428" name="Google Shape;428;p33"/>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9" name="Google Shape;429;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0" name="Google Shape;430;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1" name="Google Shape;431;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32" name="Google Shape;432;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3" name="Google Shape;433;p33"/>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34" name="Google Shape;434;p33"/>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35" name="Google Shape;435;p33"/>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3"/>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7" name="Google Shape;437;p33"/>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38" name="Google Shape;438;p33"/>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39" name="Google Shape;439;p33"/>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41" name="Google Shape;441;p3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7. Bullets 1–4 (Blue)">
  <p:cSld name="CUSTOM_2_7_1_6_1_2_1">
    <p:spTree>
      <p:nvGrpSpPr>
        <p:cNvPr id="1" name="Shape 442"/>
        <p:cNvGrpSpPr/>
        <p:nvPr/>
      </p:nvGrpSpPr>
      <p:grpSpPr>
        <a:xfrm>
          <a:off x="0" y="0"/>
          <a:ext cx="0" cy="0"/>
          <a:chOff x="0" y="0"/>
          <a:chExt cx="0" cy="0"/>
        </a:xfrm>
      </p:grpSpPr>
      <p:grpSp>
        <p:nvGrpSpPr>
          <p:cNvPr id="443" name="Google Shape;443;p34"/>
          <p:cNvGrpSpPr/>
          <p:nvPr/>
        </p:nvGrpSpPr>
        <p:grpSpPr>
          <a:xfrm>
            <a:off x="453220" y="1424000"/>
            <a:ext cx="743726" cy="530949"/>
            <a:chOff x="453220" y="1424000"/>
            <a:chExt cx="743726" cy="530949"/>
          </a:xfrm>
        </p:grpSpPr>
        <p:sp>
          <p:nvSpPr>
            <p:cNvPr id="444" name="Google Shape;444;p3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45" name="Google Shape;445;p3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446" name="Google Shape;446;p34"/>
          <p:cNvGrpSpPr/>
          <p:nvPr/>
        </p:nvGrpSpPr>
        <p:grpSpPr>
          <a:xfrm>
            <a:off x="453233" y="2276300"/>
            <a:ext cx="743726" cy="530949"/>
            <a:chOff x="453233" y="2276300"/>
            <a:chExt cx="743726" cy="530949"/>
          </a:xfrm>
        </p:grpSpPr>
        <p:sp>
          <p:nvSpPr>
            <p:cNvPr id="447" name="Google Shape;447;p3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48" name="Google Shape;448;p3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449" name="Google Shape;449;p3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2" name="Google Shape;452;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53" name="Google Shape;453;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4" name="Google Shape;454;p34"/>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5" name="Google Shape;455;p3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4"/>
          <p:cNvGrpSpPr/>
          <p:nvPr/>
        </p:nvGrpSpPr>
        <p:grpSpPr>
          <a:xfrm>
            <a:off x="453233" y="3128588"/>
            <a:ext cx="743726" cy="530949"/>
            <a:chOff x="453233" y="3128588"/>
            <a:chExt cx="743726" cy="530949"/>
          </a:xfrm>
        </p:grpSpPr>
        <p:sp>
          <p:nvSpPr>
            <p:cNvPr id="459" name="Google Shape;459;p3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0" name="Google Shape;460;p34"/>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461" name="Google Shape;461;p34"/>
          <p:cNvGrpSpPr/>
          <p:nvPr/>
        </p:nvGrpSpPr>
        <p:grpSpPr>
          <a:xfrm>
            <a:off x="453233" y="3952200"/>
            <a:ext cx="743726" cy="530949"/>
            <a:chOff x="453233" y="3952200"/>
            <a:chExt cx="743726" cy="530949"/>
          </a:xfrm>
        </p:grpSpPr>
        <p:sp>
          <p:nvSpPr>
            <p:cNvPr id="462" name="Google Shape;462;p34"/>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3" name="Google Shape;463;p34"/>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464" name="Google Shape;464;p34"/>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5" name="Google Shape;465;p34"/>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34"/>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4"/>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75. Bullets 1–3 (Blue) ">
  <p:cSld name="CUSTOM_2_7_1_6_1_2_3">
    <p:spTree>
      <p:nvGrpSpPr>
        <p:cNvPr id="1" name="Shape 468"/>
        <p:cNvGrpSpPr/>
        <p:nvPr/>
      </p:nvGrpSpPr>
      <p:grpSpPr>
        <a:xfrm>
          <a:off x="0" y="0"/>
          <a:ext cx="0" cy="0"/>
          <a:chOff x="0" y="0"/>
          <a:chExt cx="0" cy="0"/>
        </a:xfrm>
      </p:grpSpPr>
      <p:sp>
        <p:nvSpPr>
          <p:cNvPr id="469" name="Google Shape;469;p35"/>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70" name="Google Shape;470;p35"/>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71" name="Google Shape;471;p35"/>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72" name="Google Shape;472;p35"/>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73" name="Google Shape;473;p3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5" name="Google Shape;475;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6" name="Google Shape;476;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77" name="Google Shape;477;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8" name="Google Shape;478;p35"/>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3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5"/>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82" name="Google Shape;482;p35"/>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83" name="Google Shape;483;p35"/>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4" name="Google Shape;484;p35"/>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5" name="Google Shape;485;p35"/>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486"/>
        <p:cNvGrpSpPr/>
        <p:nvPr/>
      </p:nvGrpSpPr>
      <p:grpSpPr>
        <a:xfrm>
          <a:off x="0" y="0"/>
          <a:ext cx="0" cy="0"/>
          <a:chOff x="0" y="0"/>
          <a:chExt cx="0" cy="0"/>
        </a:xfrm>
      </p:grpSpPr>
      <p:sp>
        <p:nvSpPr>
          <p:cNvPr id="487" name="Google Shape;487;p36"/>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488" name="Google Shape;488;p36"/>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489" name="Google Shape;489;p36"/>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490" name="Google Shape;490;p36"/>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491" name="Google Shape;491;p3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4" name="Google Shape;494;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6" name="Google Shape;496;p3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6"/>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00" name="Google Shape;500;p36"/>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01" name="Google Shape;501;p36"/>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02" name="Google Shape;502;p36"/>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03" name="Google Shape;503;p36"/>
          <p:cNvSpPr txBox="1">
            <a:spLocks noGrp="1"/>
          </p:cNvSpPr>
          <p:nvPr>
            <p:ph type="subTitle" idx="2"/>
          </p:nvPr>
        </p:nvSpPr>
        <p:spPr>
          <a:xfrm>
            <a:off x="-25"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36"/>
          <p:cNvSpPr txBox="1">
            <a:spLocks noGrp="1"/>
          </p:cNvSpPr>
          <p:nvPr>
            <p:ph type="subTitle" idx="3"/>
          </p:nvPr>
        </p:nvSpPr>
        <p:spPr>
          <a:xfrm>
            <a:off x="-25" y="2233541"/>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36"/>
          <p:cNvSpPr txBox="1">
            <a:spLocks noGrp="1"/>
          </p:cNvSpPr>
          <p:nvPr>
            <p:ph type="subTitle" idx="4"/>
          </p:nvPr>
        </p:nvSpPr>
        <p:spPr>
          <a:xfrm>
            <a:off x="-25" y="307625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36"/>
          <p:cNvSpPr txBox="1">
            <a:spLocks noGrp="1"/>
          </p:cNvSpPr>
          <p:nvPr>
            <p:ph type="subTitle" idx="5"/>
          </p:nvPr>
        </p:nvSpPr>
        <p:spPr>
          <a:xfrm>
            <a:off x="-25" y="39165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7" name="Google Shape;507;p36"/>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6. Bullets 1–3 (Red) ">
  <p:cSld name="CUSTOM_2_7_1_6_1_2_2_2">
    <p:spTree>
      <p:nvGrpSpPr>
        <p:cNvPr id="1" name="Shape 508"/>
        <p:cNvGrpSpPr/>
        <p:nvPr/>
      </p:nvGrpSpPr>
      <p:grpSpPr>
        <a:xfrm>
          <a:off x="0" y="0"/>
          <a:ext cx="0" cy="0"/>
          <a:chOff x="0" y="0"/>
          <a:chExt cx="0" cy="0"/>
        </a:xfrm>
      </p:grpSpPr>
      <p:sp>
        <p:nvSpPr>
          <p:cNvPr id="509" name="Google Shape;509;p37"/>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10" name="Google Shape;510;p37"/>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11" name="Google Shape;511;p37"/>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12" name="Google Shape;512;p37"/>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13" name="Google Shape;513;p3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 name="Google Shape;515;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6" name="Google Shape;516;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7" name="Google Shape;517;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8" name="Google Shape;518;p3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21" name="Google Shape;521;p37"/>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22" name="Google Shape;522;p37"/>
          <p:cNvSpPr txBox="1">
            <a:spLocks noGrp="1"/>
          </p:cNvSpPr>
          <p:nvPr>
            <p:ph type="subTitle" idx="2"/>
          </p:nvPr>
        </p:nvSpPr>
        <p:spPr>
          <a:xfrm>
            <a:off x="5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37"/>
          <p:cNvSpPr txBox="1">
            <a:spLocks noGrp="1"/>
          </p:cNvSpPr>
          <p:nvPr>
            <p:ph type="subTitle" idx="3"/>
          </p:nvPr>
        </p:nvSpPr>
        <p:spPr>
          <a:xfrm>
            <a:off x="5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37"/>
          <p:cNvSpPr txBox="1">
            <a:spLocks noGrp="1"/>
          </p:cNvSpPr>
          <p:nvPr>
            <p:ph type="subTitle" idx="4"/>
          </p:nvPr>
        </p:nvSpPr>
        <p:spPr>
          <a:xfrm>
            <a:off x="5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526"/>
        <p:cNvGrpSpPr/>
        <p:nvPr/>
      </p:nvGrpSpPr>
      <p:grpSpPr>
        <a:xfrm>
          <a:off x="0" y="0"/>
          <a:ext cx="0" cy="0"/>
          <a:chOff x="0" y="0"/>
          <a:chExt cx="0" cy="0"/>
        </a:xfrm>
      </p:grpSpPr>
      <p:sp>
        <p:nvSpPr>
          <p:cNvPr id="527" name="Google Shape;527;p38"/>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28" name="Google Shape;528;p38"/>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29" name="Google Shape;529;p38"/>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30" name="Google Shape;530;p38"/>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31" name="Google Shape;531;p3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4" name="Google Shape;53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5" name="Google Shape;53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40" name="Google Shape;540;p38"/>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41" name="Google Shape;541;p38"/>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42" name="Google Shape;542;p38"/>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43" name="Google Shape;543;p38"/>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8"/>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5" name="Google Shape;545;p38"/>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38"/>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 name="Google Shape;547;p3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77. Bullets 1–3 (Orange) ">
  <p:cSld name="CUSTOM_2_7_1_6_1_2_2_1_1">
    <p:spTree>
      <p:nvGrpSpPr>
        <p:cNvPr id="1" name="Shape 548"/>
        <p:cNvGrpSpPr/>
        <p:nvPr/>
      </p:nvGrpSpPr>
      <p:grpSpPr>
        <a:xfrm>
          <a:off x="0" y="0"/>
          <a:ext cx="0" cy="0"/>
          <a:chOff x="0" y="0"/>
          <a:chExt cx="0" cy="0"/>
        </a:xfrm>
      </p:grpSpPr>
      <p:grpSp>
        <p:nvGrpSpPr>
          <p:cNvPr id="549" name="Google Shape;549;p39"/>
          <p:cNvGrpSpPr/>
          <p:nvPr/>
        </p:nvGrpSpPr>
        <p:grpSpPr>
          <a:xfrm>
            <a:off x="453220" y="1424000"/>
            <a:ext cx="743726" cy="530949"/>
            <a:chOff x="453220" y="1424000"/>
            <a:chExt cx="743726" cy="530949"/>
          </a:xfrm>
        </p:grpSpPr>
        <p:sp>
          <p:nvSpPr>
            <p:cNvPr id="550" name="Google Shape;550;p39"/>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51" name="Google Shape;551;p39"/>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grpSp>
      <p:sp>
        <p:nvSpPr>
          <p:cNvPr id="552" name="Google Shape;552;p39"/>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53" name="Google Shape;553;p39"/>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54" name="Google Shape;554;p3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3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62" name="Google Shape;562;p39"/>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63" name="Google Shape;563;p39"/>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4" name="Google Shape;564;p39"/>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39"/>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3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567"/>
        <p:cNvGrpSpPr/>
        <p:nvPr/>
      </p:nvGrpSpPr>
      <p:grpSpPr>
        <a:xfrm>
          <a:off x="0" y="0"/>
          <a:ext cx="0" cy="0"/>
          <a:chOff x="0" y="0"/>
          <a:chExt cx="0" cy="0"/>
        </a:xfrm>
      </p:grpSpPr>
      <p:sp>
        <p:nvSpPr>
          <p:cNvPr id="568" name="Google Shape;568;p4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570" name="Google Shape;570;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3" name="Google Shape;573;p40"/>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0"/>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0"/>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0"/>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0"/>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40"/>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83" name="Google Shape;583;p40"/>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84" name="Google Shape;584;p40"/>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85" name="Google Shape;585;p40"/>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86" name="Google Shape;586;p40"/>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87" name="Google Shape;587;p40"/>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88" name="Google Shape;588;p40"/>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89" name="Google Shape;589;p40"/>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90" name="Google Shape;590;p40"/>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91" name="Google Shape;591;p40"/>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92" name="Google Shape;592;p40"/>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78. Bullets 1–3 (Teal) ">
  <p:cSld name="CUSTOM_2_7_1_4_1_1">
    <p:spTree>
      <p:nvGrpSpPr>
        <p:cNvPr id="1" name="Shape 593"/>
        <p:cNvGrpSpPr/>
        <p:nvPr/>
      </p:nvGrpSpPr>
      <p:grpSpPr>
        <a:xfrm>
          <a:off x="0" y="0"/>
          <a:ext cx="0" cy="0"/>
          <a:chOff x="0" y="0"/>
          <a:chExt cx="0" cy="0"/>
        </a:xfrm>
      </p:grpSpPr>
      <p:sp>
        <p:nvSpPr>
          <p:cNvPr id="594" name="Google Shape;594;p4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596" name="Google Shape;59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7" name="Google Shape;59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9" name="Google Shape;599;p41"/>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4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41"/>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41"/>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05" name="Google Shape;605;p41"/>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06" name="Google Shape;606;p41"/>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07" name="Google Shape;607;p41"/>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08" name="Google Shape;608;p41"/>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09" name="Google Shape;609;p41"/>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10" name="Google Shape;610;p4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 name="Google Shape;34;p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35" name="Google Shape;35;p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6" name="Google Shape;36;p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 name="Google Shape;37;p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8" name="Google Shape;38;p6"/>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75. Bullets 1–6 (Blue)">
  <p:cSld name="CUSTOM_10">
    <p:spTree>
      <p:nvGrpSpPr>
        <p:cNvPr id="1" name="Shape 611"/>
        <p:cNvGrpSpPr/>
        <p:nvPr/>
      </p:nvGrpSpPr>
      <p:grpSpPr>
        <a:xfrm>
          <a:off x="0" y="0"/>
          <a:ext cx="0" cy="0"/>
          <a:chOff x="0" y="0"/>
          <a:chExt cx="0" cy="0"/>
        </a:xfrm>
      </p:grpSpPr>
      <p:sp>
        <p:nvSpPr>
          <p:cNvPr id="612" name="Google Shape;612;p4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42"/>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cxnSp>
        <p:nvCxnSpPr>
          <p:cNvPr id="614" name="Google Shape;614;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5" name="Google Shape;615;p4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616" name="Google Shape;616;p4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22" name="Google Shape;622;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23" name="Google Shape;623;p42"/>
          <p:cNvGrpSpPr/>
          <p:nvPr/>
        </p:nvGrpSpPr>
        <p:grpSpPr>
          <a:xfrm>
            <a:off x="429795" y="1274754"/>
            <a:ext cx="577822" cy="412443"/>
            <a:chOff x="453224" y="1424000"/>
            <a:chExt cx="510985" cy="364800"/>
          </a:xfrm>
        </p:grpSpPr>
        <p:sp>
          <p:nvSpPr>
            <p:cNvPr id="624" name="Google Shape;624;p42"/>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25" name="Google Shape;625;p42"/>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26" name="Google Shape;626;p42"/>
          <p:cNvGrpSpPr/>
          <p:nvPr/>
        </p:nvGrpSpPr>
        <p:grpSpPr>
          <a:xfrm>
            <a:off x="429795" y="1865844"/>
            <a:ext cx="577822" cy="412443"/>
            <a:chOff x="453224" y="1424000"/>
            <a:chExt cx="510985" cy="364800"/>
          </a:xfrm>
        </p:grpSpPr>
        <p:sp>
          <p:nvSpPr>
            <p:cNvPr id="627" name="Google Shape;627;p42"/>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28" name="Google Shape;628;p42"/>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29" name="Google Shape;629;p42"/>
          <p:cNvGrpSpPr/>
          <p:nvPr/>
        </p:nvGrpSpPr>
        <p:grpSpPr>
          <a:xfrm>
            <a:off x="429795" y="2456934"/>
            <a:ext cx="577822" cy="412443"/>
            <a:chOff x="453224" y="1424000"/>
            <a:chExt cx="510985" cy="364800"/>
          </a:xfrm>
        </p:grpSpPr>
        <p:sp>
          <p:nvSpPr>
            <p:cNvPr id="630" name="Google Shape;630;p42"/>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31" name="Google Shape;631;p42"/>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32" name="Google Shape;632;p42"/>
          <p:cNvGrpSpPr/>
          <p:nvPr/>
        </p:nvGrpSpPr>
        <p:grpSpPr>
          <a:xfrm>
            <a:off x="429795" y="3048024"/>
            <a:ext cx="577822" cy="412443"/>
            <a:chOff x="453224" y="1424000"/>
            <a:chExt cx="510985" cy="364800"/>
          </a:xfrm>
        </p:grpSpPr>
        <p:sp>
          <p:nvSpPr>
            <p:cNvPr id="633" name="Google Shape;633;p42"/>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34" name="Google Shape;634;p42"/>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35" name="Google Shape;635;p42"/>
          <p:cNvGrpSpPr/>
          <p:nvPr/>
        </p:nvGrpSpPr>
        <p:grpSpPr>
          <a:xfrm>
            <a:off x="429795" y="3639114"/>
            <a:ext cx="577822" cy="412443"/>
            <a:chOff x="453224" y="1424000"/>
            <a:chExt cx="510985" cy="364800"/>
          </a:xfrm>
        </p:grpSpPr>
        <p:sp>
          <p:nvSpPr>
            <p:cNvPr id="636" name="Google Shape;636;p42"/>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37" name="Google Shape;637;p42"/>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38" name="Google Shape;638;p42"/>
          <p:cNvGrpSpPr/>
          <p:nvPr/>
        </p:nvGrpSpPr>
        <p:grpSpPr>
          <a:xfrm>
            <a:off x="429795" y="4230204"/>
            <a:ext cx="577822" cy="412443"/>
            <a:chOff x="453224" y="1424000"/>
            <a:chExt cx="510985" cy="364800"/>
          </a:xfrm>
        </p:grpSpPr>
        <p:sp>
          <p:nvSpPr>
            <p:cNvPr id="639" name="Google Shape;639;p42"/>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40" name="Google Shape;640;p42"/>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641" name="Google Shape;641;p42"/>
          <p:cNvSpPr txBox="1">
            <a:spLocks noGrp="1"/>
          </p:cNvSpPr>
          <p:nvPr>
            <p:ph type="subTitle" idx="2"/>
          </p:nvPr>
        </p:nvSpPr>
        <p:spPr>
          <a:xfrm>
            <a:off x="-12300" y="124052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42"/>
          <p:cNvSpPr txBox="1">
            <a:spLocks noGrp="1"/>
          </p:cNvSpPr>
          <p:nvPr>
            <p:ph type="subTitle" idx="3"/>
          </p:nvPr>
        </p:nvSpPr>
        <p:spPr>
          <a:xfrm>
            <a:off x="-12300" y="181867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3" name="Google Shape;643;p42"/>
          <p:cNvSpPr txBox="1">
            <a:spLocks noGrp="1"/>
          </p:cNvSpPr>
          <p:nvPr>
            <p:ph type="subTitle" idx="4"/>
          </p:nvPr>
        </p:nvSpPr>
        <p:spPr>
          <a:xfrm>
            <a:off x="-12300" y="242994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4" name="Google Shape;644;p42"/>
          <p:cNvSpPr txBox="1">
            <a:spLocks noGrp="1"/>
          </p:cNvSpPr>
          <p:nvPr>
            <p:ph type="subTitle" idx="5"/>
          </p:nvPr>
        </p:nvSpPr>
        <p:spPr>
          <a:xfrm>
            <a:off x="-12300" y="304059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5" name="Google Shape;645;p42"/>
          <p:cNvSpPr txBox="1">
            <a:spLocks noGrp="1"/>
          </p:cNvSpPr>
          <p:nvPr>
            <p:ph type="subTitle" idx="6"/>
          </p:nvPr>
        </p:nvSpPr>
        <p:spPr>
          <a:xfrm>
            <a:off x="-12300" y="3622076"/>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42"/>
          <p:cNvSpPr txBox="1">
            <a:spLocks noGrp="1"/>
          </p:cNvSpPr>
          <p:nvPr>
            <p:ph type="subTitle" idx="7"/>
          </p:nvPr>
        </p:nvSpPr>
        <p:spPr>
          <a:xfrm>
            <a:off x="-12300" y="4204650"/>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83. Bullets 1–7 (Blue) ">
  <p:cSld name="CUSTOM_10_1">
    <p:spTree>
      <p:nvGrpSpPr>
        <p:cNvPr id="1" name="Shape 647"/>
        <p:cNvGrpSpPr/>
        <p:nvPr/>
      </p:nvGrpSpPr>
      <p:grpSpPr>
        <a:xfrm>
          <a:off x="0" y="0"/>
          <a:ext cx="0" cy="0"/>
          <a:chOff x="0" y="0"/>
          <a:chExt cx="0" cy="0"/>
        </a:xfrm>
      </p:grpSpPr>
      <p:cxnSp>
        <p:nvCxnSpPr>
          <p:cNvPr id="648" name="Google Shape;648;p43"/>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649" name="Google Shape;649;p4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50" name="Google Shape;650;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1" name="Google Shape;651;p43"/>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652" name="Google Shape;652;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53" name="Google Shape;653;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3"/>
          <p:cNvSpPr/>
          <p:nvPr/>
        </p:nvSpPr>
        <p:spPr>
          <a:xfrm>
            <a:off x="1045025" y="431966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43"/>
          <p:cNvGrpSpPr/>
          <p:nvPr/>
        </p:nvGrpSpPr>
        <p:grpSpPr>
          <a:xfrm>
            <a:off x="445468" y="4367943"/>
            <a:ext cx="491946" cy="359019"/>
            <a:chOff x="463425" y="1453125"/>
            <a:chExt cx="735125" cy="513838"/>
          </a:xfrm>
        </p:grpSpPr>
        <p:sp>
          <p:nvSpPr>
            <p:cNvPr id="656" name="Google Shape;656;p43"/>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57" name="Google Shape;657;p43"/>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658" name="Google Shape;658;p43"/>
          <p:cNvSpPr txBox="1">
            <a:spLocks noGrp="1"/>
          </p:cNvSpPr>
          <p:nvPr>
            <p:ph type="subTitle" idx="2"/>
          </p:nvPr>
        </p:nvSpPr>
        <p:spPr>
          <a:xfrm>
            <a:off x="-12300" y="431966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3"/>
          <p:cNvSpPr/>
          <p:nvPr/>
        </p:nvSpPr>
        <p:spPr>
          <a:xfrm>
            <a:off x="1045025" y="3783948"/>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43"/>
          <p:cNvGrpSpPr/>
          <p:nvPr/>
        </p:nvGrpSpPr>
        <p:grpSpPr>
          <a:xfrm>
            <a:off x="445468" y="3832229"/>
            <a:ext cx="491946" cy="359019"/>
            <a:chOff x="463425" y="1453125"/>
            <a:chExt cx="735125" cy="513838"/>
          </a:xfrm>
        </p:grpSpPr>
        <p:sp>
          <p:nvSpPr>
            <p:cNvPr id="661" name="Google Shape;661;p43"/>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62" name="Google Shape;662;p43"/>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663" name="Google Shape;663;p43"/>
          <p:cNvSpPr txBox="1">
            <a:spLocks noGrp="1"/>
          </p:cNvSpPr>
          <p:nvPr>
            <p:ph type="subTitle" idx="3"/>
          </p:nvPr>
        </p:nvSpPr>
        <p:spPr>
          <a:xfrm>
            <a:off x="-12300" y="3783948"/>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43"/>
          <p:cNvSpPr/>
          <p:nvPr/>
        </p:nvSpPr>
        <p:spPr>
          <a:xfrm>
            <a:off x="1045025" y="324823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43"/>
          <p:cNvGrpSpPr/>
          <p:nvPr/>
        </p:nvGrpSpPr>
        <p:grpSpPr>
          <a:xfrm>
            <a:off x="445468" y="3296514"/>
            <a:ext cx="491946" cy="359019"/>
            <a:chOff x="463425" y="1453125"/>
            <a:chExt cx="735125" cy="513838"/>
          </a:xfrm>
        </p:grpSpPr>
        <p:sp>
          <p:nvSpPr>
            <p:cNvPr id="666" name="Google Shape;666;p43"/>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67" name="Google Shape;667;p43"/>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668" name="Google Shape;668;p43"/>
          <p:cNvSpPr txBox="1">
            <a:spLocks noGrp="1"/>
          </p:cNvSpPr>
          <p:nvPr>
            <p:ph type="subTitle" idx="4"/>
          </p:nvPr>
        </p:nvSpPr>
        <p:spPr>
          <a:xfrm>
            <a:off x="-12300" y="324823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9" name="Google Shape;669;p43"/>
          <p:cNvSpPr/>
          <p:nvPr/>
        </p:nvSpPr>
        <p:spPr>
          <a:xfrm>
            <a:off x="1045025" y="2712519"/>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43"/>
          <p:cNvGrpSpPr/>
          <p:nvPr/>
        </p:nvGrpSpPr>
        <p:grpSpPr>
          <a:xfrm>
            <a:off x="445468" y="2760799"/>
            <a:ext cx="491946" cy="359019"/>
            <a:chOff x="463425" y="1453125"/>
            <a:chExt cx="735125" cy="513838"/>
          </a:xfrm>
        </p:grpSpPr>
        <p:sp>
          <p:nvSpPr>
            <p:cNvPr id="671" name="Google Shape;671;p43"/>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72" name="Google Shape;672;p43"/>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673" name="Google Shape;673;p43"/>
          <p:cNvSpPr txBox="1">
            <a:spLocks noGrp="1"/>
          </p:cNvSpPr>
          <p:nvPr>
            <p:ph type="subTitle" idx="5"/>
          </p:nvPr>
        </p:nvSpPr>
        <p:spPr>
          <a:xfrm>
            <a:off x="-12300" y="2712519"/>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4" name="Google Shape;674;p43"/>
          <p:cNvSpPr/>
          <p:nvPr/>
        </p:nvSpPr>
        <p:spPr>
          <a:xfrm>
            <a:off x="1045025" y="2176804"/>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 name="Google Shape;675;p43"/>
          <p:cNvGrpSpPr/>
          <p:nvPr/>
        </p:nvGrpSpPr>
        <p:grpSpPr>
          <a:xfrm>
            <a:off x="445468" y="2225085"/>
            <a:ext cx="491946" cy="359019"/>
            <a:chOff x="463425" y="1453125"/>
            <a:chExt cx="735125" cy="513838"/>
          </a:xfrm>
        </p:grpSpPr>
        <p:sp>
          <p:nvSpPr>
            <p:cNvPr id="676" name="Google Shape;676;p43"/>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77" name="Google Shape;677;p43"/>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678" name="Google Shape;678;p43"/>
          <p:cNvSpPr txBox="1">
            <a:spLocks noGrp="1"/>
          </p:cNvSpPr>
          <p:nvPr>
            <p:ph type="subTitle" idx="6"/>
          </p:nvPr>
        </p:nvSpPr>
        <p:spPr>
          <a:xfrm>
            <a:off x="-12300" y="2176804"/>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9" name="Google Shape;679;p43"/>
          <p:cNvSpPr/>
          <p:nvPr/>
        </p:nvSpPr>
        <p:spPr>
          <a:xfrm>
            <a:off x="1045025" y="164109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43"/>
          <p:cNvGrpSpPr/>
          <p:nvPr/>
        </p:nvGrpSpPr>
        <p:grpSpPr>
          <a:xfrm>
            <a:off x="445468" y="1689370"/>
            <a:ext cx="491946" cy="359019"/>
            <a:chOff x="463425" y="1453125"/>
            <a:chExt cx="735125" cy="513838"/>
          </a:xfrm>
        </p:grpSpPr>
        <p:sp>
          <p:nvSpPr>
            <p:cNvPr id="681" name="Google Shape;681;p43"/>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82" name="Google Shape;682;p43"/>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683" name="Google Shape;683;p43"/>
          <p:cNvSpPr txBox="1">
            <a:spLocks noGrp="1"/>
          </p:cNvSpPr>
          <p:nvPr>
            <p:ph type="subTitle" idx="7"/>
          </p:nvPr>
        </p:nvSpPr>
        <p:spPr>
          <a:xfrm>
            <a:off x="-12300" y="1641090"/>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43"/>
          <p:cNvSpPr/>
          <p:nvPr/>
        </p:nvSpPr>
        <p:spPr>
          <a:xfrm>
            <a:off x="1045025" y="11053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 name="Google Shape;685;p43"/>
          <p:cNvGrpSpPr/>
          <p:nvPr/>
        </p:nvGrpSpPr>
        <p:grpSpPr>
          <a:xfrm>
            <a:off x="445468" y="1153656"/>
            <a:ext cx="491946" cy="359019"/>
            <a:chOff x="463425" y="1453125"/>
            <a:chExt cx="735125" cy="513838"/>
          </a:xfrm>
        </p:grpSpPr>
        <p:sp>
          <p:nvSpPr>
            <p:cNvPr id="686" name="Google Shape;686;p43"/>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87" name="Google Shape;687;p43"/>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688" name="Google Shape;688;p43"/>
          <p:cNvSpPr txBox="1">
            <a:spLocks noGrp="1"/>
          </p:cNvSpPr>
          <p:nvPr>
            <p:ph type="subTitle" idx="8"/>
          </p:nvPr>
        </p:nvSpPr>
        <p:spPr>
          <a:xfrm>
            <a:off x="-12300" y="1105375"/>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_1_1">
    <p:spTree>
      <p:nvGrpSpPr>
        <p:cNvPr id="1" name="Shape 689"/>
        <p:cNvGrpSpPr/>
        <p:nvPr/>
      </p:nvGrpSpPr>
      <p:grpSpPr>
        <a:xfrm>
          <a:off x="0" y="0"/>
          <a:ext cx="0" cy="0"/>
          <a:chOff x="0" y="0"/>
          <a:chExt cx="0" cy="0"/>
        </a:xfrm>
      </p:grpSpPr>
      <p:pic>
        <p:nvPicPr>
          <p:cNvPr id="690" name="Google Shape;690;p4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1" name="Google Shape;691;p44"/>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4"/>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693" name="Google Shape;693;p44"/>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694" name="Google Shape;694;p44"/>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695" name="Google Shape;695;p4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_1_1">
    <p:spTree>
      <p:nvGrpSpPr>
        <p:cNvPr id="1" name="Shape 696"/>
        <p:cNvGrpSpPr/>
        <p:nvPr/>
      </p:nvGrpSpPr>
      <p:grpSpPr>
        <a:xfrm>
          <a:off x="0" y="0"/>
          <a:ext cx="0" cy="0"/>
          <a:chOff x="0" y="0"/>
          <a:chExt cx="0" cy="0"/>
        </a:xfrm>
      </p:grpSpPr>
      <p:pic>
        <p:nvPicPr>
          <p:cNvPr id="697" name="Google Shape;697;p4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8" name="Google Shape;698;p45"/>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9" name="Google Shape;699;p45"/>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00" name="Google Shape;700;p45"/>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01" name="Google Shape;701;p45"/>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02" name="Google Shape;702;p4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3. Review">
  <p:cSld name="CUSTOM_17_2_1_2_1_1">
    <p:spTree>
      <p:nvGrpSpPr>
        <p:cNvPr id="1" name="Shape 703"/>
        <p:cNvGrpSpPr/>
        <p:nvPr/>
      </p:nvGrpSpPr>
      <p:grpSpPr>
        <a:xfrm>
          <a:off x="0" y="0"/>
          <a:ext cx="0" cy="0"/>
          <a:chOff x="0" y="0"/>
          <a:chExt cx="0" cy="0"/>
        </a:xfrm>
      </p:grpSpPr>
      <p:pic>
        <p:nvPicPr>
          <p:cNvPr id="704" name="Google Shape;704;p4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05" name="Google Shape;705;p4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06" name="Google Shape;706;p46"/>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07" name="Google Shape;707;p46"/>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8" name="Google Shape;708;p46"/>
          <p:cNvPicPr preferRelativeResize="0"/>
          <p:nvPr/>
        </p:nvPicPr>
        <p:blipFill rotWithShape="1">
          <a:blip r:embed="rId3">
            <a:alphaModFix/>
          </a:blip>
          <a:srcRect/>
          <a:stretch/>
        </p:blipFill>
        <p:spPr>
          <a:xfrm>
            <a:off x="4239200" y="1293735"/>
            <a:ext cx="665600" cy="1260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709"/>
        <p:cNvGrpSpPr/>
        <p:nvPr/>
      </p:nvGrpSpPr>
      <p:grpSpPr>
        <a:xfrm>
          <a:off x="0" y="0"/>
          <a:ext cx="0" cy="0"/>
          <a:chOff x="0" y="0"/>
          <a:chExt cx="0" cy="0"/>
        </a:xfrm>
      </p:grpSpPr>
      <p:pic>
        <p:nvPicPr>
          <p:cNvPr id="710" name="Google Shape;710;p47"/>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711"/>
        <p:cNvGrpSpPr/>
        <p:nvPr/>
      </p:nvGrpSpPr>
      <p:grpSpPr>
        <a:xfrm>
          <a:off x="0" y="0"/>
          <a:ext cx="0" cy="0"/>
          <a:chOff x="0" y="0"/>
          <a:chExt cx="0" cy="0"/>
        </a:xfrm>
      </p:grpSpPr>
      <p:pic>
        <p:nvPicPr>
          <p:cNvPr id="712" name="Google Shape;712;p4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13" name="Google Shape;713;p48"/>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14" name="Google Shape;714;p48"/>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15" name="Google Shape;715;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716"/>
        <p:cNvGrpSpPr/>
        <p:nvPr/>
      </p:nvGrpSpPr>
      <p:grpSpPr>
        <a:xfrm>
          <a:off x="0" y="0"/>
          <a:ext cx="0" cy="0"/>
          <a:chOff x="0" y="0"/>
          <a:chExt cx="0" cy="0"/>
        </a:xfrm>
      </p:grpSpPr>
      <p:pic>
        <p:nvPicPr>
          <p:cNvPr id="717" name="Google Shape;717;p49"/>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718" name="Google Shape;718;p49"/>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9"/>
          <p:cNvSpPr/>
          <p:nvPr/>
        </p:nvSpPr>
        <p:spPr>
          <a:xfrm>
            <a:off x="3843350" y="2464800"/>
            <a:ext cx="1251000" cy="87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9"/>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82. Remember">
  <p:cSld name="CUSTOM_8_1">
    <p:bg>
      <p:bgPr>
        <a:solidFill>
          <a:schemeClr val="lt1"/>
        </a:solidFill>
        <a:effectLst/>
      </p:bgPr>
    </p:bg>
    <p:spTree>
      <p:nvGrpSpPr>
        <p:cNvPr id="1" name="Shape 721"/>
        <p:cNvGrpSpPr/>
        <p:nvPr/>
      </p:nvGrpSpPr>
      <p:grpSpPr>
        <a:xfrm>
          <a:off x="0" y="0"/>
          <a:ext cx="0" cy="0"/>
          <a:chOff x="0" y="0"/>
          <a:chExt cx="0" cy="0"/>
        </a:xfrm>
      </p:grpSpPr>
      <p:pic>
        <p:nvPicPr>
          <p:cNvPr id="722" name="Google Shape;722;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23" name="Google Shape;723;p50"/>
          <p:cNvSpPr txBox="1"/>
          <p:nvPr/>
        </p:nvSpPr>
        <p:spPr>
          <a:xfrm>
            <a:off x="4869500" y="1501000"/>
            <a:ext cx="3901200" cy="7401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724" name="Google Shape;724;p50"/>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725" name="Google Shape;725;p50"/>
          <p:cNvGrpSpPr/>
          <p:nvPr/>
        </p:nvGrpSpPr>
        <p:grpSpPr>
          <a:xfrm>
            <a:off x="3972318" y="1347350"/>
            <a:ext cx="1051285" cy="920372"/>
            <a:chOff x="587700" y="-13400"/>
            <a:chExt cx="5735325" cy="5021125"/>
          </a:xfrm>
        </p:grpSpPr>
        <p:sp>
          <p:nvSpPr>
            <p:cNvPr id="726" name="Google Shape;726;p50"/>
            <p:cNvSpPr/>
            <p:nvPr/>
          </p:nvSpPr>
          <p:spPr>
            <a:xfrm>
              <a:off x="3126550" y="3129550"/>
              <a:ext cx="449525" cy="1850775"/>
            </a:xfrm>
            <a:custGeom>
              <a:avLst/>
              <a:gdLst/>
              <a:ahLst/>
              <a:cxnLst/>
              <a:rect l="l" t="t" r="r" b="b"/>
              <a:pathLst>
                <a:path w="17981" h="74031" fill="none" extrusionOk="0">
                  <a:moveTo>
                    <a:pt x="1" y="68541"/>
                  </a:moveTo>
                  <a:cubicBezTo>
                    <a:pt x="7486" y="74031"/>
                    <a:pt x="17981" y="42278"/>
                    <a:pt x="5491" y="0"/>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3253475" y="3038050"/>
              <a:ext cx="1008375" cy="1969675"/>
            </a:xfrm>
            <a:custGeom>
              <a:avLst/>
              <a:gdLst/>
              <a:ahLst/>
              <a:cxnLst/>
              <a:rect l="l" t="t" r="r" b="b"/>
              <a:pathLst>
                <a:path w="40335" h="78787" fill="none" extrusionOk="0">
                  <a:moveTo>
                    <a:pt x="0" y="69792"/>
                  </a:moveTo>
                  <a:cubicBezTo>
                    <a:pt x="16481" y="78787"/>
                    <a:pt x="40334" y="34844"/>
                    <a:pt x="28206" y="11125"/>
                  </a:cubicBezTo>
                  <a:cubicBezTo>
                    <a:pt x="22519" y="0"/>
                    <a:pt x="1541" y="5118"/>
                    <a:pt x="1913" y="9099"/>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587700" y="131875"/>
              <a:ext cx="2878775" cy="2997700"/>
            </a:xfrm>
            <a:custGeom>
              <a:avLst/>
              <a:gdLst/>
              <a:ahLst/>
              <a:cxnLst/>
              <a:rect l="l" t="t" r="r" b="b"/>
              <a:pathLst>
                <a:path w="115151" h="119908" fill="none" extrusionOk="0">
                  <a:moveTo>
                    <a:pt x="115151" y="119907"/>
                  </a:moveTo>
                  <a:cubicBezTo>
                    <a:pt x="50602" y="114789"/>
                    <a:pt x="1" y="75106"/>
                    <a:pt x="30926" y="48761"/>
                  </a:cubicBezTo>
                  <a:cubicBezTo>
                    <a:pt x="88165" y="0"/>
                    <a:pt x="115151" y="119907"/>
                    <a:pt x="115151" y="119907"/>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3408550" y="-13400"/>
              <a:ext cx="1796500" cy="3142975"/>
            </a:xfrm>
            <a:custGeom>
              <a:avLst/>
              <a:gdLst/>
              <a:ahLst/>
              <a:cxnLst/>
              <a:rect l="l" t="t" r="r" b="b"/>
              <a:pathLst>
                <a:path w="71860" h="125719" fill="none" extrusionOk="0">
                  <a:moveTo>
                    <a:pt x="2317" y="125718"/>
                  </a:moveTo>
                  <a:cubicBezTo>
                    <a:pt x="1" y="63568"/>
                    <a:pt x="64974" y="1"/>
                    <a:pt x="69492" y="63568"/>
                  </a:cubicBezTo>
                  <a:cubicBezTo>
                    <a:pt x="71860" y="96850"/>
                    <a:pt x="2317" y="125718"/>
                    <a:pt x="2317" y="125718"/>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3466450" y="2580250"/>
              <a:ext cx="2856575" cy="1271275"/>
            </a:xfrm>
            <a:custGeom>
              <a:avLst/>
              <a:gdLst/>
              <a:ahLst/>
              <a:cxnLst/>
              <a:rect l="l" t="t" r="r" b="b"/>
              <a:pathLst>
                <a:path w="114263" h="50851" fill="none" extrusionOk="0">
                  <a:moveTo>
                    <a:pt x="1" y="21972"/>
                  </a:moveTo>
                  <a:cubicBezTo>
                    <a:pt x="52732" y="1"/>
                    <a:pt x="75965" y="50850"/>
                    <a:pt x="114262" y="13184"/>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 name="Google Shape;731;p50"/>
          <p:cNvSpPr txBox="1">
            <a:spLocks noGrp="1"/>
          </p:cNvSpPr>
          <p:nvPr>
            <p:ph type="subTitle" idx="1"/>
          </p:nvPr>
        </p:nvSpPr>
        <p:spPr>
          <a:xfrm>
            <a:off x="5345350" y="2524200"/>
            <a:ext cx="3524400" cy="1656300"/>
          </a:xfrm>
          <a:prstGeom prst="rect">
            <a:avLst/>
          </a:prstGeom>
          <a:noFill/>
          <a:ln>
            <a:noFill/>
          </a:ln>
        </p:spPr>
        <p:txBody>
          <a:bodyPr spcFirstLastPara="1" wrap="square" lIns="0" tIns="0" rIns="457200" bIns="0" anchor="t"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732"/>
        <p:cNvGrpSpPr/>
        <p:nvPr/>
      </p:nvGrpSpPr>
      <p:grpSpPr>
        <a:xfrm>
          <a:off x="0" y="0"/>
          <a:ext cx="0" cy="0"/>
          <a:chOff x="0" y="0"/>
          <a:chExt cx="0" cy="0"/>
        </a:xfrm>
      </p:grpSpPr>
      <p:pic>
        <p:nvPicPr>
          <p:cNvPr id="733" name="Google Shape;733;p5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34" name="Google Shape;734;p51"/>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1"/>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37" name="Google Shape;737;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39"/>
        <p:cNvGrpSpPr/>
        <p:nvPr/>
      </p:nvGrpSpPr>
      <p:grpSpPr>
        <a:xfrm>
          <a:off x="0" y="0"/>
          <a:ext cx="0" cy="0"/>
          <a:chOff x="0" y="0"/>
          <a:chExt cx="0" cy="0"/>
        </a:xfrm>
      </p:grpSpPr>
      <p:pic>
        <p:nvPicPr>
          <p:cNvPr id="40" name="Google Shape;40;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1" name="Google Shape;41;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42" name="Google Shape;42;p7"/>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43" name="Google Shape;43;p7"/>
          <p:cNvSpPr txBox="1"/>
          <p:nvPr/>
        </p:nvSpPr>
        <p:spPr>
          <a:xfrm>
            <a:off x="2930925" y="1997050"/>
            <a:ext cx="31644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738"/>
        <p:cNvGrpSpPr/>
        <p:nvPr/>
      </p:nvGrpSpPr>
      <p:grpSpPr>
        <a:xfrm>
          <a:off x="0" y="0"/>
          <a:ext cx="0" cy="0"/>
          <a:chOff x="0" y="0"/>
          <a:chExt cx="0" cy="0"/>
        </a:xfrm>
      </p:grpSpPr>
      <p:pic>
        <p:nvPicPr>
          <p:cNvPr id="739" name="Google Shape;739;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40" name="Google Shape;740;p52"/>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2"/>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2"/>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743" name="Google Shape;743;p52"/>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744" name="Google Shape;744;p52"/>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745"/>
        <p:cNvGrpSpPr/>
        <p:nvPr/>
      </p:nvGrpSpPr>
      <p:grpSpPr>
        <a:xfrm>
          <a:off x="0" y="0"/>
          <a:ext cx="0" cy="0"/>
          <a:chOff x="0" y="0"/>
          <a:chExt cx="0" cy="0"/>
        </a:xfrm>
      </p:grpSpPr>
      <p:pic>
        <p:nvPicPr>
          <p:cNvPr id="746" name="Google Shape;746;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747" name="Google Shape;747;p53"/>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748" name="Google Shape;748;p53"/>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49" name="Google Shape;749;p53"/>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750" name="Google Shape;750;p53"/>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751" name="Google Shape;751;p5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Watch a Video">
  <p:cSld name="CUSTOM_3_2">
    <p:spTree>
      <p:nvGrpSpPr>
        <p:cNvPr id="1" name="Shape 752"/>
        <p:cNvGrpSpPr/>
        <p:nvPr/>
      </p:nvGrpSpPr>
      <p:grpSpPr>
        <a:xfrm>
          <a:off x="0" y="0"/>
          <a:ext cx="0" cy="0"/>
          <a:chOff x="0" y="0"/>
          <a:chExt cx="0" cy="0"/>
        </a:xfrm>
      </p:grpSpPr>
      <p:pic>
        <p:nvPicPr>
          <p:cNvPr id="753" name="Google Shape;753;p54"/>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754" name="Google Shape;754;p54"/>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755" name="Google Shape;755;p54"/>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756" name="Google Shape;756;p54"/>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4"/>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4"/>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759"/>
        <p:cNvGrpSpPr/>
        <p:nvPr/>
      </p:nvGrpSpPr>
      <p:grpSpPr>
        <a:xfrm>
          <a:off x="0" y="0"/>
          <a:ext cx="0" cy="0"/>
          <a:chOff x="0" y="0"/>
          <a:chExt cx="0" cy="0"/>
        </a:xfrm>
      </p:grpSpPr>
      <p:pic>
        <p:nvPicPr>
          <p:cNvPr id="760" name="Google Shape;760;p5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61" name="Google Shape;761;p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762" name="Google Shape;762;p55"/>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763" name="Google Shape;763;p55"/>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764" name="Google Shape;764;p5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63. Zoom Poll Instructions ">
  <p:cSld name="CUSTOM_2_3_1_1_1_1_1_2_1_2_1_1_1_1_2_1_1">
    <p:spTree>
      <p:nvGrpSpPr>
        <p:cNvPr id="1" name="Shape 765"/>
        <p:cNvGrpSpPr/>
        <p:nvPr/>
      </p:nvGrpSpPr>
      <p:grpSpPr>
        <a:xfrm>
          <a:off x="0" y="0"/>
          <a:ext cx="0" cy="0"/>
          <a:chOff x="0" y="0"/>
          <a:chExt cx="0" cy="0"/>
        </a:xfrm>
      </p:grpSpPr>
      <p:pic>
        <p:nvPicPr>
          <p:cNvPr id="766" name="Google Shape;766;p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67" name="Google Shape;767;p5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6"/>
          <p:cNvSpPr txBox="1">
            <a:spLocks noGrp="1"/>
          </p:cNvSpPr>
          <p:nvPr>
            <p:ph type="title"/>
          </p:nvPr>
        </p:nvSpPr>
        <p:spPr>
          <a:xfrm>
            <a:off x="-101100" y="43319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5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6"/>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71" name="Google Shape;771;p56"/>
          <p:cNvSpPr txBox="1">
            <a:spLocks noGrp="1"/>
          </p:cNvSpPr>
          <p:nvPr>
            <p:ph type="title" idx="2"/>
          </p:nvPr>
        </p:nvSpPr>
        <p:spPr>
          <a:xfrm>
            <a:off x="273975" y="981125"/>
            <a:ext cx="8595300" cy="2859300"/>
          </a:xfrm>
          <a:prstGeom prst="rect">
            <a:avLst/>
          </a:prstGeom>
          <a:noFill/>
          <a:ln>
            <a:noFill/>
          </a:ln>
        </p:spPr>
        <p:txBody>
          <a:bodyPr spcFirstLastPara="1" wrap="square" lIns="2926075" tIns="0" rIns="457200" bIns="457200" anchor="t" anchorCtr="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2" name="Google Shape;772;p56"/>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773" name="Google Shape;773;p5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774"/>
        <p:cNvGrpSpPr/>
        <p:nvPr/>
      </p:nvGrpSpPr>
      <p:grpSpPr>
        <a:xfrm>
          <a:off x="0" y="0"/>
          <a:ext cx="0" cy="0"/>
          <a:chOff x="0" y="0"/>
          <a:chExt cx="0" cy="0"/>
        </a:xfrm>
      </p:grpSpPr>
      <p:pic>
        <p:nvPicPr>
          <p:cNvPr id="775" name="Google Shape;775;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76" name="Google Shape;776;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77" name="Google Shape;777;p57"/>
          <p:cNvGrpSpPr/>
          <p:nvPr/>
        </p:nvGrpSpPr>
        <p:grpSpPr>
          <a:xfrm>
            <a:off x="4167150" y="1202575"/>
            <a:ext cx="809700" cy="809700"/>
            <a:chOff x="1457325" y="1219200"/>
            <a:chExt cx="809700" cy="809700"/>
          </a:xfrm>
        </p:grpSpPr>
        <p:sp>
          <p:nvSpPr>
            <p:cNvPr id="778" name="Google Shape;778;p57"/>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7"/>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57"/>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81" name="Google Shape;781;p57"/>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75. Activity Everyone DO">
  <p:cSld name="CUSTOM_2_3_1_1_3_1_1_2_1_1_1_2_3_1_1_1">
    <p:spTree>
      <p:nvGrpSpPr>
        <p:cNvPr id="1" name="Shape 782"/>
        <p:cNvGrpSpPr/>
        <p:nvPr/>
      </p:nvGrpSpPr>
      <p:grpSpPr>
        <a:xfrm>
          <a:off x="0" y="0"/>
          <a:ext cx="0" cy="0"/>
          <a:chOff x="0" y="0"/>
          <a:chExt cx="0" cy="0"/>
        </a:xfrm>
      </p:grpSpPr>
      <p:pic>
        <p:nvPicPr>
          <p:cNvPr id="783" name="Google Shape;783;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4" name="Google Shape;784;p58"/>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8"/>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86" name="Google Shape;786;p58"/>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787" name="Google Shape;787;p58"/>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788" name="Google Shape;788;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789" name="Google Shape;789;p58"/>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790"/>
        <p:cNvGrpSpPr/>
        <p:nvPr/>
      </p:nvGrpSpPr>
      <p:grpSpPr>
        <a:xfrm>
          <a:off x="0" y="0"/>
          <a:ext cx="0" cy="0"/>
          <a:chOff x="0" y="0"/>
          <a:chExt cx="0" cy="0"/>
        </a:xfrm>
      </p:grpSpPr>
      <p:sp>
        <p:nvSpPr>
          <p:cNvPr id="791" name="Google Shape;791;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3" name="Google Shape;793;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94" name="Google Shape;794;p5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95" name="Google Shape;795;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6" name="Google Shape;796;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9"/>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_1_2">
    <p:spTree>
      <p:nvGrpSpPr>
        <p:cNvPr id="1" name="Shape 44"/>
        <p:cNvGrpSpPr/>
        <p:nvPr/>
      </p:nvGrpSpPr>
      <p:grpSpPr>
        <a:xfrm>
          <a:off x="0" y="0"/>
          <a:ext cx="0" cy="0"/>
          <a:chOff x="0" y="0"/>
          <a:chExt cx="0" cy="0"/>
        </a:xfrm>
      </p:grpSpPr>
      <p:pic>
        <p:nvPicPr>
          <p:cNvPr id="45" name="Google Shape;45;p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6" name="Google Shape;46;p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47" name="Google Shape;47;p8"/>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48" name="Google Shape;48;p8"/>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_1_1">
    <p:spTree>
      <p:nvGrpSpPr>
        <p:cNvPr id="1" name="Shape 49"/>
        <p:cNvGrpSpPr/>
        <p:nvPr/>
      </p:nvGrpSpPr>
      <p:grpSpPr>
        <a:xfrm>
          <a:off x="0" y="0"/>
          <a:ext cx="0" cy="0"/>
          <a:chOff x="0" y="0"/>
          <a:chExt cx="0" cy="0"/>
        </a:xfrm>
      </p:grpSpPr>
      <p:pic>
        <p:nvPicPr>
          <p:cNvPr id="50" name="Google Shape;50;p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1" name="Google Shape;51;p9"/>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52" name="Google Shape;52;p9"/>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53" name="Google Shape;53;p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6" name="Google Shape;56;p10"/>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57" name="Google Shape;57;p10"/>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58" name="Google Shape;58;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7. Instructor Demo">
  <p:cSld name="CUSTOM_2_3_1_1_3_1_1_2_1_1_1_2_2">
    <p:spTree>
      <p:nvGrpSpPr>
        <p:cNvPr id="1" name="Shape 59"/>
        <p:cNvGrpSpPr/>
        <p:nvPr/>
      </p:nvGrpSpPr>
      <p:grpSpPr>
        <a:xfrm>
          <a:off x="0" y="0"/>
          <a:ext cx="0" cy="0"/>
          <a:chOff x="0" y="0"/>
          <a:chExt cx="0" cy="0"/>
        </a:xfrm>
      </p:grpSpPr>
      <p:pic>
        <p:nvPicPr>
          <p:cNvPr id="60" name="Google Shape;60;p1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1" name="Google Shape;61;p11"/>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2" name="Google Shape;62;p11"/>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63" name="Google Shape;63;p11"/>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pic>
        <p:nvPicPr>
          <p:cNvPr id="64" name="Google Shape;64;p11"/>
          <p:cNvPicPr preferRelativeResize="0"/>
          <p:nvPr/>
        </p:nvPicPr>
        <p:blipFill rotWithShape="1">
          <a:blip r:embed="rId3">
            <a:alphaModFix/>
          </a:blip>
          <a:srcRect l="2572"/>
          <a:stretch/>
        </p:blipFill>
        <p:spPr>
          <a:xfrm>
            <a:off x="3352200" y="660500"/>
            <a:ext cx="2505825" cy="1782149"/>
          </a:xfrm>
          <a:prstGeom prst="rect">
            <a:avLst/>
          </a:prstGeom>
          <a:noFill/>
          <a:ln>
            <a:noFill/>
          </a:ln>
        </p:spPr>
      </p:pic>
      <p:sp>
        <p:nvSpPr>
          <p:cNvPr id="65" name="Google Shape;65;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5.gif"/><Relationship Id="rId5" Type="http://schemas.openxmlformats.org/officeDocument/2006/relationships/image" Target="../media/image44.png"/><Relationship Id="rId4" Type="http://schemas.openxmlformats.org/officeDocument/2006/relationships/image" Target="../media/image4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60"/>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a:t>Excel Plotting </a:t>
            </a:r>
            <a:endParaRPr/>
          </a:p>
        </p:txBody>
      </p:sp>
      <p:sp>
        <p:nvSpPr>
          <p:cNvPr id="803" name="Google Shape;803;p60"/>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Lesson 1.3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will look at a few examples and use cases</a:t>
            </a:r>
            <a:endParaRPr>
              <a:solidFill>
                <a:schemeClr val="dk1"/>
              </a:solidFill>
            </a:endParaRPr>
          </a:p>
          <a:p>
            <a:pPr marL="0" lvl="0" indent="0" algn="l" rtl="0">
              <a:spcBef>
                <a:spcPts val="0"/>
              </a:spcBef>
              <a:spcAft>
                <a:spcPts val="0"/>
              </a:spcAft>
              <a:buNone/>
            </a:pPr>
            <a:endParaRPr/>
          </a:p>
        </p:txBody>
      </p:sp>
      <p:sp>
        <p:nvSpPr>
          <p:cNvPr id="900" name="Google Shape;900;p7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In this activity, we will: </a:t>
            </a:r>
            <a:endParaRPr/>
          </a:p>
        </p:txBody>
      </p:sp>
      <p:sp>
        <p:nvSpPr>
          <p:cNvPr id="901" name="Google Shape;901;p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02" name="Google Shape;902;p70"/>
          <p:cNvSpPr/>
          <p:nvPr/>
        </p:nvSpPr>
        <p:spPr>
          <a:xfrm>
            <a:off x="453220" y="12716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903" name="Google Shape;903;p70"/>
          <p:cNvSpPr/>
          <p:nvPr/>
        </p:nvSpPr>
        <p:spPr>
          <a:xfrm rot="10800000" flipH="1">
            <a:off x="453220" y="15501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904" name="Google Shape;904;p70"/>
          <p:cNvSpPr/>
          <p:nvPr/>
        </p:nvSpPr>
        <p:spPr>
          <a:xfrm>
            <a:off x="453233" y="19715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905" name="Google Shape;905;p70"/>
          <p:cNvSpPr/>
          <p:nvPr/>
        </p:nvSpPr>
        <p:spPr>
          <a:xfrm rot="10800000" flipH="1">
            <a:off x="453233" y="22500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906" name="Google Shape;906;p70"/>
          <p:cNvSpPr/>
          <p:nvPr/>
        </p:nvSpPr>
        <p:spPr>
          <a:xfrm>
            <a:off x="1352550" y="122642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solidFill>
                  <a:srgbClr val="043461"/>
                </a:solidFill>
                <a:latin typeface="Roboto"/>
                <a:ea typeface="Roboto"/>
                <a:cs typeface="Roboto"/>
                <a:sym typeface="Roboto"/>
              </a:rPr>
              <a:t>Look at an example data set</a:t>
            </a:r>
            <a:endParaRPr sz="1800">
              <a:solidFill>
                <a:srgbClr val="043461"/>
              </a:solidFill>
              <a:latin typeface="Roboto"/>
              <a:ea typeface="Roboto"/>
              <a:cs typeface="Roboto"/>
              <a:sym typeface="Roboto"/>
            </a:endParaRPr>
          </a:p>
        </p:txBody>
      </p:sp>
      <p:sp>
        <p:nvSpPr>
          <p:cNvPr id="907" name="Google Shape;907;p70"/>
          <p:cNvSpPr/>
          <p:nvPr/>
        </p:nvSpPr>
        <p:spPr>
          <a:xfrm>
            <a:off x="1352550" y="1926336"/>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solidFill>
                  <a:srgbClr val="043461"/>
                </a:solidFill>
                <a:latin typeface="Roboto"/>
                <a:ea typeface="Roboto"/>
                <a:cs typeface="Roboto"/>
                <a:sym typeface="Roboto"/>
              </a:rPr>
              <a:t>Select data of interest</a:t>
            </a:r>
            <a:endParaRPr sz="1800">
              <a:solidFill>
                <a:srgbClr val="043461"/>
              </a:solidFill>
              <a:latin typeface="Roboto"/>
              <a:ea typeface="Roboto"/>
              <a:cs typeface="Roboto"/>
              <a:sym typeface="Roboto"/>
            </a:endParaRPr>
          </a:p>
        </p:txBody>
      </p:sp>
      <p:sp>
        <p:nvSpPr>
          <p:cNvPr id="908" name="Google Shape;908;p70"/>
          <p:cNvSpPr/>
          <p:nvPr/>
        </p:nvSpPr>
        <p:spPr>
          <a:xfrm>
            <a:off x="1352550" y="261665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solidFill>
                  <a:srgbClr val="043461"/>
                </a:solidFill>
                <a:latin typeface="Roboto"/>
                <a:ea typeface="Roboto"/>
                <a:cs typeface="Roboto"/>
                <a:sym typeface="Roboto"/>
              </a:rPr>
              <a:t>Visualize selected data</a:t>
            </a:r>
            <a:endParaRPr sz="1800">
              <a:solidFill>
                <a:srgbClr val="043461"/>
              </a:solidFill>
              <a:latin typeface="Roboto"/>
              <a:ea typeface="Roboto"/>
              <a:cs typeface="Roboto"/>
              <a:sym typeface="Roboto"/>
            </a:endParaRPr>
          </a:p>
        </p:txBody>
      </p:sp>
      <p:sp>
        <p:nvSpPr>
          <p:cNvPr id="909" name="Google Shape;909;p70"/>
          <p:cNvSpPr/>
          <p:nvPr/>
        </p:nvSpPr>
        <p:spPr>
          <a:xfrm>
            <a:off x="1352550" y="330937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solidFill>
                  <a:srgbClr val="043461"/>
                </a:solidFill>
                <a:latin typeface="Roboto"/>
                <a:ea typeface="Roboto"/>
                <a:cs typeface="Roboto"/>
                <a:sym typeface="Roboto"/>
              </a:rPr>
              <a:t>Add labels and titles to our visualization</a:t>
            </a:r>
            <a:endParaRPr sz="1800">
              <a:solidFill>
                <a:srgbClr val="043461"/>
              </a:solidFill>
              <a:latin typeface="Roboto"/>
              <a:ea typeface="Roboto"/>
              <a:cs typeface="Roboto"/>
              <a:sym typeface="Roboto"/>
            </a:endParaRPr>
          </a:p>
        </p:txBody>
      </p:sp>
      <p:sp>
        <p:nvSpPr>
          <p:cNvPr id="910" name="Google Shape;910;p70"/>
          <p:cNvSpPr/>
          <p:nvPr/>
        </p:nvSpPr>
        <p:spPr>
          <a:xfrm>
            <a:off x="453233" y="26713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911" name="Google Shape;911;p70"/>
          <p:cNvSpPr/>
          <p:nvPr/>
        </p:nvSpPr>
        <p:spPr>
          <a:xfrm rot="10800000" flipH="1">
            <a:off x="453233" y="29499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912" name="Google Shape;912;p70"/>
          <p:cNvSpPr/>
          <p:nvPr/>
        </p:nvSpPr>
        <p:spPr>
          <a:xfrm>
            <a:off x="453233" y="33426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913" name="Google Shape;913;p70"/>
          <p:cNvSpPr/>
          <p:nvPr/>
        </p:nvSpPr>
        <p:spPr>
          <a:xfrm rot="10800000" flipH="1">
            <a:off x="453233" y="36211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914" name="Google Shape;914;p70"/>
          <p:cNvSpPr txBox="1"/>
          <p:nvPr/>
        </p:nvSpPr>
        <p:spPr>
          <a:xfrm>
            <a:off x="-39150" y="4118000"/>
            <a:ext cx="8908800" cy="798600"/>
          </a:xfrm>
          <a:prstGeom prst="rect">
            <a:avLst/>
          </a:prstGeom>
          <a:noFill/>
          <a:ln>
            <a:noFill/>
          </a:ln>
        </p:spPr>
        <p:txBody>
          <a:bodyPr spcFirstLastPara="1" wrap="square" lIns="1554475" tIns="0" rIns="457200" bIns="0" anchor="t" anchorCtr="0">
            <a:noAutofit/>
          </a:bodyPr>
          <a:lstStyle/>
          <a:p>
            <a:pPr marL="0" lvl="0" indent="0" algn="l" rtl="0">
              <a:spcBef>
                <a:spcPts val="0"/>
              </a:spcBef>
              <a:spcAft>
                <a:spcPts val="1000"/>
              </a:spcAft>
              <a:buNone/>
            </a:pPr>
            <a:r>
              <a:rPr lang="en" sz="1800" b="1">
                <a:solidFill>
                  <a:srgbClr val="000000"/>
                </a:solidFill>
                <a:highlight>
                  <a:srgbClr val="FFFF00"/>
                </a:highlight>
                <a:latin typeface="Roboto"/>
                <a:ea typeface="Roboto"/>
                <a:cs typeface="Roboto"/>
                <a:sym typeface="Roboto"/>
              </a:rPr>
              <a:t>Do not hesitate to ask questions.</a:t>
            </a:r>
            <a:r>
              <a:rPr lang="en" sz="1800" b="1">
                <a:solidFill>
                  <a:srgbClr val="000000"/>
                </a:solidFill>
                <a:latin typeface="Roboto"/>
                <a:ea typeface="Roboto"/>
                <a:cs typeface="Roboto"/>
                <a:sym typeface="Roboto"/>
              </a:rPr>
              <a:t> </a:t>
            </a:r>
            <a:br>
              <a:rPr lang="en" sz="1800">
                <a:solidFill>
                  <a:srgbClr val="000000"/>
                </a:solidFill>
                <a:latin typeface="Roboto"/>
                <a:ea typeface="Roboto"/>
                <a:cs typeface="Roboto"/>
                <a:sym typeface="Roboto"/>
              </a:rPr>
            </a:br>
            <a:r>
              <a:rPr lang="en" sz="1800">
                <a:solidFill>
                  <a:srgbClr val="000000"/>
                </a:solidFill>
                <a:latin typeface="Roboto"/>
                <a:ea typeface="Roboto"/>
                <a:cs typeface="Roboto"/>
                <a:sym typeface="Roboto"/>
              </a:rPr>
              <a:t>Our TAs will slack out images for each operating system</a:t>
            </a:r>
            <a:endParaRPr sz="1800">
              <a:solidFill>
                <a:srgbClr val="000000"/>
              </a:solidFill>
              <a:latin typeface="Roboto"/>
              <a:ea typeface="Roboto"/>
              <a:cs typeface="Roboto"/>
              <a:sym typeface="Roboto"/>
            </a:endParaRPr>
          </a:p>
        </p:txBody>
      </p:sp>
      <p:pic>
        <p:nvPicPr>
          <p:cNvPr id="915" name="Google Shape;915;p70"/>
          <p:cNvPicPr preferRelativeResize="0"/>
          <p:nvPr/>
        </p:nvPicPr>
        <p:blipFill>
          <a:blip r:embed="rId3">
            <a:alphaModFix/>
          </a:blip>
          <a:stretch>
            <a:fillRect/>
          </a:stretch>
        </p:blipFill>
        <p:spPr>
          <a:xfrm>
            <a:off x="429762" y="3985588"/>
            <a:ext cx="785574" cy="78554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26" name="Google Shape;926;p72"/>
          <p:cNvSpPr txBox="1">
            <a:spLocks noGrp="1"/>
          </p:cNvSpPr>
          <p:nvPr>
            <p:ph type="title"/>
          </p:nvPr>
        </p:nvSpPr>
        <p:spPr>
          <a:xfrm>
            <a:off x="1400" y="274875"/>
            <a:ext cx="7779300" cy="3265800"/>
          </a:xfrm>
          <a:prstGeom prst="rect">
            <a:avLst/>
          </a:prstGeom>
        </p:spPr>
        <p:txBody>
          <a:bodyPr spcFirstLastPara="1" wrap="square" lIns="1737350" tIns="457200" rIns="91425" bIns="91425" anchor="t" anchorCtr="0">
            <a:noAutofit/>
          </a:bodyPr>
          <a:lstStyle/>
          <a:p>
            <a:pPr marL="0" lvl="0" indent="0" algn="l" rtl="0">
              <a:spcBef>
                <a:spcPts val="0"/>
              </a:spcBef>
              <a:spcAft>
                <a:spcPts val="0"/>
              </a:spcAft>
              <a:buClr>
                <a:schemeClr val="dk1"/>
              </a:buClr>
              <a:buSzPts val="1100"/>
              <a:buFont typeface="Arial"/>
              <a:buNone/>
            </a:pPr>
            <a:r>
              <a:rPr lang="en" sz="3600"/>
              <a:t>Activity: The Line and Bar Grades</a:t>
            </a:r>
            <a:endParaRPr sz="3600"/>
          </a:p>
          <a:p>
            <a:pPr marL="0" lvl="0" indent="0" algn="l" rtl="0">
              <a:spcBef>
                <a:spcPts val="800"/>
              </a:spcBef>
              <a:spcAft>
                <a:spcPts val="800"/>
              </a:spcAft>
              <a:buNone/>
            </a:pPr>
            <a:r>
              <a:rPr lang="en" sz="1800">
                <a:latin typeface="Roboto"/>
                <a:ea typeface="Roboto"/>
                <a:cs typeface="Roboto"/>
                <a:sym typeface="Roboto"/>
              </a:rPr>
              <a:t>For this activity, you’ll take on the role of the teacher as you create bar and line graphs to visualize your class’s grades over a semester. </a:t>
            </a:r>
            <a:endParaRPr/>
          </a:p>
        </p:txBody>
      </p:sp>
      <p:sp>
        <p:nvSpPr>
          <p:cNvPr id="927" name="Google Shape;927;p72"/>
          <p:cNvSpPr txBox="1">
            <a:spLocks noGrp="1"/>
          </p:cNvSpPr>
          <p:nvPr>
            <p:ph type="title" idx="2"/>
          </p:nvPr>
        </p:nvSpPr>
        <p:spPr>
          <a:xfrm>
            <a:off x="5901175" y="4309575"/>
            <a:ext cx="28722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15 minutes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Line and Bar Grades </a:t>
            </a:r>
            <a:endParaRPr/>
          </a:p>
        </p:txBody>
      </p:sp>
      <p:sp>
        <p:nvSpPr>
          <p:cNvPr id="933" name="Google Shape;933;p7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34" name="Google Shape;934;p7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For this activity, you’ll take on the role of the teacher as you create bar and line graphs to visualize your class’s grades over a semester.</a:t>
            </a:r>
            <a:endParaRPr/>
          </a:p>
        </p:txBody>
      </p:sp>
      <p:graphicFrame>
        <p:nvGraphicFramePr>
          <p:cNvPr id="935" name="Google Shape;935;p73"/>
          <p:cNvGraphicFramePr/>
          <p:nvPr/>
        </p:nvGraphicFramePr>
        <p:xfrm>
          <a:off x="458400" y="1743375"/>
          <a:ext cx="8254800" cy="2496387"/>
        </p:xfrm>
        <a:graphic>
          <a:graphicData uri="http://schemas.openxmlformats.org/drawingml/2006/table">
            <a:tbl>
              <a:tblPr>
                <a:noFill/>
                <a:tableStyleId>{84CF6AD4-CB08-4E3E-BEBC-F00B35FCE650}</a:tableStyleId>
              </a:tblPr>
              <a:tblGrid>
                <a:gridCol w="5136975">
                  <a:extLst>
                    <a:ext uri="{9D8B030D-6E8A-4147-A177-3AD203B41FA5}">
                      <a16:colId xmlns:a16="http://schemas.microsoft.com/office/drawing/2014/main" val="20000"/>
                    </a:ext>
                  </a:extLst>
                </a:gridCol>
                <a:gridCol w="3117825">
                  <a:extLst>
                    <a:ext uri="{9D8B030D-6E8A-4147-A177-3AD203B41FA5}">
                      <a16:colId xmlns:a16="http://schemas.microsoft.com/office/drawing/2014/main" val="20001"/>
                    </a:ext>
                  </a:extLst>
                </a:gridCol>
              </a:tblGrid>
              <a:tr h="327300">
                <a:tc>
                  <a:txBody>
                    <a:bodyPr/>
                    <a:lstStyle/>
                    <a:p>
                      <a:pPr marL="0" lvl="0" indent="0" algn="l" rtl="0">
                        <a:spcBef>
                          <a:spcPts val="0"/>
                        </a:spcBef>
                        <a:spcAft>
                          <a:spcPts val="0"/>
                        </a:spcAft>
                        <a:buNone/>
                      </a:pPr>
                      <a:r>
                        <a:rPr lang="en" b="1">
                          <a:solidFill>
                            <a:srgbClr val="FFFFFF"/>
                          </a:solidFill>
                        </a:rPr>
                        <a:t>Instructions:</a:t>
                      </a:r>
                      <a:endParaRPr b="1">
                        <a:solidFill>
                          <a:srgbClr val="FFFFFF"/>
                        </a:solidFill>
                      </a:endParaRPr>
                    </a:p>
                  </a:txBody>
                  <a:tcPr marL="182875" marR="18287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b="1">
                          <a:solidFill>
                            <a:srgbClr val="FFFFFF"/>
                          </a:solidFill>
                        </a:rPr>
                        <a:t>Hint:</a:t>
                      </a:r>
                      <a:endParaRPr b="1">
                        <a:solidFill>
                          <a:srgbClr val="FFFFFF"/>
                        </a:solidFill>
                      </a:endParaRPr>
                    </a:p>
                  </a:txBody>
                  <a:tcPr marL="182875" marR="18287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1475D4"/>
                    </a:solidFill>
                  </a:tcPr>
                </a:tc>
                <a:extLst>
                  <a:ext uri="{0D108BD9-81ED-4DB2-BD59-A6C34878D82A}">
                    <a16:rowId xmlns:a16="http://schemas.microsoft.com/office/drawing/2014/main" val="10000"/>
                  </a:ext>
                </a:extLst>
              </a:tr>
              <a:tr h="1327175">
                <a:tc>
                  <a:txBody>
                    <a:bodyPr/>
                    <a:lstStyle/>
                    <a:p>
                      <a:pPr marL="320040" lvl="0" indent="-173990" algn="l" rtl="0">
                        <a:lnSpc>
                          <a:spcPct val="115000"/>
                        </a:lnSpc>
                        <a:spcBef>
                          <a:spcPts val="0"/>
                        </a:spcBef>
                        <a:spcAft>
                          <a:spcPts val="0"/>
                        </a:spcAft>
                        <a:buClr>
                          <a:srgbClr val="043461"/>
                        </a:buClr>
                        <a:buSzPts val="1300"/>
                        <a:buChar char="●"/>
                      </a:pPr>
                      <a:r>
                        <a:rPr lang="en" sz="1300">
                          <a:solidFill>
                            <a:srgbClr val="043461"/>
                          </a:solidFill>
                        </a:rPr>
                        <a:t>Create a series of bar graphs that visualize the grades of all students in the class, with one graph for every month.</a:t>
                      </a:r>
                      <a:endParaRPr sz="1300">
                        <a:solidFill>
                          <a:srgbClr val="043461"/>
                        </a:solidFill>
                      </a:endParaRPr>
                    </a:p>
                    <a:p>
                      <a:pPr marL="320040" lvl="0" indent="-173990" algn="l" rtl="0">
                        <a:lnSpc>
                          <a:spcPct val="115000"/>
                        </a:lnSpc>
                        <a:spcBef>
                          <a:spcPts val="800"/>
                        </a:spcBef>
                        <a:spcAft>
                          <a:spcPts val="0"/>
                        </a:spcAft>
                        <a:buClr>
                          <a:srgbClr val="043461"/>
                        </a:buClr>
                        <a:buSzPts val="1300"/>
                        <a:buChar char="●"/>
                      </a:pPr>
                      <a:r>
                        <a:rPr lang="en" sz="1300">
                          <a:solidFill>
                            <a:srgbClr val="043461"/>
                          </a:solidFill>
                        </a:rPr>
                        <a:t>Create a line graph using all of the data that can be used to compare students' grades across the semester.</a:t>
                      </a:r>
                      <a:endParaRPr sz="1300">
                        <a:solidFill>
                          <a:srgbClr val="043461"/>
                        </a:solidFill>
                      </a:endParaRPr>
                    </a:p>
                    <a:p>
                      <a:pPr marL="320040" lvl="0" indent="-173990" algn="l" rtl="0">
                        <a:lnSpc>
                          <a:spcPct val="115000"/>
                        </a:lnSpc>
                        <a:spcBef>
                          <a:spcPts val="800"/>
                        </a:spcBef>
                        <a:spcAft>
                          <a:spcPts val="800"/>
                        </a:spcAft>
                        <a:buClr>
                          <a:srgbClr val="043461"/>
                        </a:buClr>
                        <a:buSzPts val="1300"/>
                        <a:buChar char="●"/>
                      </a:pPr>
                      <a:r>
                        <a:rPr lang="en" sz="1300">
                          <a:solidFill>
                            <a:srgbClr val="043461"/>
                          </a:solidFill>
                        </a:rPr>
                        <a:t>Use filtering in the line graph to allow you to drill down to a specific student's progress throughout the semester.</a:t>
                      </a:r>
                      <a:endParaRPr sz="1300">
                        <a:solidFill>
                          <a:srgbClr val="043461"/>
                        </a:solidFill>
                      </a:endParaRPr>
                    </a:p>
                  </a:txBody>
                  <a:tcPr marL="182875" marR="182875" marT="182875" marB="18287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rgbClr val="043461"/>
                          </a:solidFill>
                        </a:rPr>
                        <a:t>When duplicating bar graphs, it pays to get the formatting and look of the chart where you want it for the first graph (e.g., for January), and to then copy that chart and re-select the data for the subsequent copies (keeping the style and format, but just changing the data).</a:t>
                      </a:r>
                      <a:endParaRPr sz="1300">
                        <a:solidFill>
                          <a:srgbClr val="043461"/>
                        </a:solidFill>
                      </a:endParaRPr>
                    </a:p>
                  </a:txBody>
                  <a:tcPr marL="182875" marR="182875" marT="182875" marB="18287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46" name="Google Shape;946;p75"/>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Scatter Plots and Trend Lines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graphicFrame>
        <p:nvGraphicFramePr>
          <p:cNvPr id="951" name="Google Shape;951;p76"/>
          <p:cNvGraphicFramePr/>
          <p:nvPr/>
        </p:nvGraphicFramePr>
        <p:xfrm>
          <a:off x="4199913" y="2159475"/>
          <a:ext cx="4612500" cy="2043125"/>
        </p:xfrm>
        <a:graphic>
          <a:graphicData uri="http://schemas.openxmlformats.org/drawingml/2006/table">
            <a:tbl>
              <a:tblPr>
                <a:noFill/>
                <a:tableStyleId>{84CF6AD4-CB08-4E3E-BEBC-F00B35FCE650}</a:tableStyleId>
              </a:tblPr>
              <a:tblGrid>
                <a:gridCol w="512500">
                  <a:extLst>
                    <a:ext uri="{9D8B030D-6E8A-4147-A177-3AD203B41FA5}">
                      <a16:colId xmlns:a16="http://schemas.microsoft.com/office/drawing/2014/main" val="20000"/>
                    </a:ext>
                  </a:extLst>
                </a:gridCol>
                <a:gridCol w="512500">
                  <a:extLst>
                    <a:ext uri="{9D8B030D-6E8A-4147-A177-3AD203B41FA5}">
                      <a16:colId xmlns:a16="http://schemas.microsoft.com/office/drawing/2014/main" val="20001"/>
                    </a:ext>
                  </a:extLst>
                </a:gridCol>
                <a:gridCol w="512500">
                  <a:extLst>
                    <a:ext uri="{9D8B030D-6E8A-4147-A177-3AD203B41FA5}">
                      <a16:colId xmlns:a16="http://schemas.microsoft.com/office/drawing/2014/main" val="20002"/>
                    </a:ext>
                  </a:extLst>
                </a:gridCol>
                <a:gridCol w="512500">
                  <a:extLst>
                    <a:ext uri="{9D8B030D-6E8A-4147-A177-3AD203B41FA5}">
                      <a16:colId xmlns:a16="http://schemas.microsoft.com/office/drawing/2014/main" val="20003"/>
                    </a:ext>
                  </a:extLst>
                </a:gridCol>
                <a:gridCol w="512500">
                  <a:extLst>
                    <a:ext uri="{9D8B030D-6E8A-4147-A177-3AD203B41FA5}">
                      <a16:colId xmlns:a16="http://schemas.microsoft.com/office/drawing/2014/main" val="20004"/>
                    </a:ext>
                  </a:extLst>
                </a:gridCol>
                <a:gridCol w="512500">
                  <a:extLst>
                    <a:ext uri="{9D8B030D-6E8A-4147-A177-3AD203B41FA5}">
                      <a16:colId xmlns:a16="http://schemas.microsoft.com/office/drawing/2014/main" val="20005"/>
                    </a:ext>
                  </a:extLst>
                </a:gridCol>
                <a:gridCol w="512500">
                  <a:extLst>
                    <a:ext uri="{9D8B030D-6E8A-4147-A177-3AD203B41FA5}">
                      <a16:colId xmlns:a16="http://schemas.microsoft.com/office/drawing/2014/main" val="20006"/>
                    </a:ext>
                  </a:extLst>
                </a:gridCol>
                <a:gridCol w="512500">
                  <a:extLst>
                    <a:ext uri="{9D8B030D-6E8A-4147-A177-3AD203B41FA5}">
                      <a16:colId xmlns:a16="http://schemas.microsoft.com/office/drawing/2014/main" val="20007"/>
                    </a:ext>
                  </a:extLst>
                </a:gridCol>
                <a:gridCol w="512500">
                  <a:extLst>
                    <a:ext uri="{9D8B030D-6E8A-4147-A177-3AD203B41FA5}">
                      <a16:colId xmlns:a16="http://schemas.microsoft.com/office/drawing/2014/main" val="20008"/>
                    </a:ext>
                  </a:extLst>
                </a:gridCol>
              </a:tblGrid>
              <a:tr h="291875">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0"/>
                  </a:ext>
                </a:extLst>
              </a:tr>
              <a:tr h="291875">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1"/>
                  </a:ext>
                </a:extLst>
              </a:tr>
              <a:tr h="291875">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2"/>
                  </a:ext>
                </a:extLst>
              </a:tr>
              <a:tr h="291875">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3"/>
                  </a:ext>
                </a:extLst>
              </a:tr>
              <a:tr h="291875">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4"/>
                  </a:ext>
                </a:extLst>
              </a:tr>
              <a:tr h="291875">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5"/>
                  </a:ext>
                </a:extLst>
              </a:tr>
              <a:tr h="291875">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tc>
                  <a:txBody>
                    <a:bodyPr/>
                    <a:lstStyle/>
                    <a:p>
                      <a:pPr marL="0" lvl="0" indent="0" algn="l" rtl="0">
                        <a:spcBef>
                          <a:spcPts val="0"/>
                        </a:spcBef>
                        <a:spcAft>
                          <a:spcPts val="0"/>
                        </a:spcAft>
                        <a:buNone/>
                      </a:pPr>
                      <a:endParaRPr sz="7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6"/>
                  </a:ext>
                </a:extLst>
              </a:tr>
            </a:tbl>
          </a:graphicData>
        </a:graphic>
      </p:graphicFrame>
      <p:sp>
        <p:nvSpPr>
          <p:cNvPr id="952" name="Google Shape;952;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Scatter plots are a powerful visualization tool!</a:t>
            </a:r>
            <a:endParaRPr>
              <a:solidFill>
                <a:schemeClr val="dk1"/>
              </a:solidFill>
            </a:endParaRPr>
          </a:p>
          <a:p>
            <a:pPr marL="0" lvl="0" indent="0" algn="l" rtl="0">
              <a:spcBef>
                <a:spcPts val="0"/>
              </a:spcBef>
              <a:spcAft>
                <a:spcPts val="0"/>
              </a:spcAft>
              <a:buNone/>
            </a:pPr>
            <a:endParaRPr/>
          </a:p>
        </p:txBody>
      </p:sp>
      <p:sp>
        <p:nvSpPr>
          <p:cNvPr id="953" name="Google Shape;953;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54" name="Google Shape;954;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Visualizes the comparison between two variables:</a:t>
            </a:r>
            <a:endParaRPr/>
          </a:p>
        </p:txBody>
      </p:sp>
      <p:sp>
        <p:nvSpPr>
          <p:cNvPr id="955" name="Google Shape;955;p76"/>
          <p:cNvSpPr txBox="1"/>
          <p:nvPr/>
        </p:nvSpPr>
        <p:spPr>
          <a:xfrm>
            <a:off x="5666575" y="1666725"/>
            <a:ext cx="284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56" name="Google Shape;956;p76"/>
          <p:cNvSpPr/>
          <p:nvPr/>
        </p:nvSpPr>
        <p:spPr>
          <a:xfrm>
            <a:off x="5176850" y="2848000"/>
            <a:ext cx="85800" cy="85800"/>
          </a:xfrm>
          <a:prstGeom prst="ellipse">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6"/>
          <p:cNvSpPr/>
          <p:nvPr/>
        </p:nvSpPr>
        <p:spPr>
          <a:xfrm>
            <a:off x="5434025" y="2900400"/>
            <a:ext cx="85800" cy="85800"/>
          </a:xfrm>
          <a:prstGeom prst="ellipse">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6"/>
          <p:cNvSpPr/>
          <p:nvPr/>
        </p:nvSpPr>
        <p:spPr>
          <a:xfrm>
            <a:off x="5943600" y="2786075"/>
            <a:ext cx="85800" cy="85800"/>
          </a:xfrm>
          <a:prstGeom prst="ellipse">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6"/>
          <p:cNvSpPr/>
          <p:nvPr/>
        </p:nvSpPr>
        <p:spPr>
          <a:xfrm>
            <a:off x="6200800" y="2786075"/>
            <a:ext cx="85800" cy="85800"/>
          </a:xfrm>
          <a:prstGeom prst="ellipse">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6"/>
          <p:cNvSpPr/>
          <p:nvPr/>
        </p:nvSpPr>
        <p:spPr>
          <a:xfrm>
            <a:off x="6458000" y="2786075"/>
            <a:ext cx="85800" cy="85800"/>
          </a:xfrm>
          <a:prstGeom prst="ellipse">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6"/>
          <p:cNvSpPr/>
          <p:nvPr/>
        </p:nvSpPr>
        <p:spPr>
          <a:xfrm>
            <a:off x="6458000" y="2719400"/>
            <a:ext cx="85800" cy="85800"/>
          </a:xfrm>
          <a:prstGeom prst="ellipse">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6"/>
          <p:cNvSpPr/>
          <p:nvPr/>
        </p:nvSpPr>
        <p:spPr>
          <a:xfrm>
            <a:off x="6715150" y="2605100"/>
            <a:ext cx="85800" cy="85800"/>
          </a:xfrm>
          <a:prstGeom prst="ellipse">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6"/>
          <p:cNvSpPr/>
          <p:nvPr/>
        </p:nvSpPr>
        <p:spPr>
          <a:xfrm>
            <a:off x="6715150" y="2666550"/>
            <a:ext cx="85800" cy="85800"/>
          </a:xfrm>
          <a:prstGeom prst="ellipse">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6"/>
          <p:cNvSpPr/>
          <p:nvPr/>
        </p:nvSpPr>
        <p:spPr>
          <a:xfrm>
            <a:off x="6972300" y="2719400"/>
            <a:ext cx="85800" cy="85800"/>
          </a:xfrm>
          <a:prstGeom prst="ellipse">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6"/>
          <p:cNvSpPr/>
          <p:nvPr/>
        </p:nvSpPr>
        <p:spPr>
          <a:xfrm>
            <a:off x="7219950" y="2490800"/>
            <a:ext cx="85800" cy="85800"/>
          </a:xfrm>
          <a:prstGeom prst="ellipse">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6"/>
          <p:cNvSpPr/>
          <p:nvPr/>
        </p:nvSpPr>
        <p:spPr>
          <a:xfrm>
            <a:off x="7219950" y="2605100"/>
            <a:ext cx="85800" cy="85800"/>
          </a:xfrm>
          <a:prstGeom prst="ellipse">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6"/>
          <p:cNvSpPr/>
          <p:nvPr/>
        </p:nvSpPr>
        <p:spPr>
          <a:xfrm>
            <a:off x="7724750" y="2666550"/>
            <a:ext cx="85800" cy="85800"/>
          </a:xfrm>
          <a:prstGeom prst="ellipse">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6"/>
          <p:cNvSpPr/>
          <p:nvPr/>
        </p:nvSpPr>
        <p:spPr>
          <a:xfrm>
            <a:off x="7981950" y="2552700"/>
            <a:ext cx="85800" cy="85800"/>
          </a:xfrm>
          <a:prstGeom prst="ellipse">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6"/>
          <p:cNvSpPr/>
          <p:nvPr/>
        </p:nvSpPr>
        <p:spPr>
          <a:xfrm>
            <a:off x="8229550" y="2666550"/>
            <a:ext cx="85800" cy="85800"/>
          </a:xfrm>
          <a:prstGeom prst="ellipse">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6"/>
          <p:cNvSpPr txBox="1"/>
          <p:nvPr/>
        </p:nvSpPr>
        <p:spPr>
          <a:xfrm>
            <a:off x="4199925" y="1639400"/>
            <a:ext cx="461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043461"/>
                </a:solidFill>
                <a:latin typeface="Roboto"/>
                <a:ea typeface="Roboto"/>
                <a:cs typeface="Roboto"/>
                <a:sym typeface="Roboto"/>
              </a:rPr>
              <a:t>Mouse weight (g)</a:t>
            </a:r>
            <a:endParaRPr b="1">
              <a:solidFill>
                <a:srgbClr val="043461"/>
              </a:solidFill>
              <a:latin typeface="Roboto"/>
              <a:ea typeface="Roboto"/>
              <a:cs typeface="Roboto"/>
              <a:sym typeface="Roboto"/>
            </a:endParaRPr>
          </a:p>
        </p:txBody>
      </p:sp>
      <p:sp>
        <p:nvSpPr>
          <p:cNvPr id="971" name="Google Shape;971;p76"/>
          <p:cNvSpPr txBox="1"/>
          <p:nvPr/>
        </p:nvSpPr>
        <p:spPr>
          <a:xfrm>
            <a:off x="2996750" y="4805125"/>
            <a:ext cx="328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72" name="Google Shape;972;p76"/>
          <p:cNvSpPr txBox="1"/>
          <p:nvPr/>
        </p:nvSpPr>
        <p:spPr>
          <a:xfrm>
            <a:off x="2931350" y="2943350"/>
            <a:ext cx="898500" cy="492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b="1">
                <a:solidFill>
                  <a:srgbClr val="043461"/>
                </a:solidFill>
                <a:highlight>
                  <a:srgbClr val="00D6CB"/>
                </a:highlight>
                <a:latin typeface="Roboto"/>
                <a:ea typeface="Roboto"/>
                <a:cs typeface="Roboto"/>
                <a:sym typeface="Roboto"/>
              </a:rPr>
              <a:t>Mouse </a:t>
            </a:r>
            <a:br>
              <a:rPr lang="en" sz="1000" b="1">
                <a:solidFill>
                  <a:srgbClr val="043461"/>
                </a:solidFill>
                <a:highlight>
                  <a:srgbClr val="00D6CB"/>
                </a:highlight>
                <a:latin typeface="Roboto"/>
                <a:ea typeface="Roboto"/>
                <a:cs typeface="Roboto"/>
                <a:sym typeface="Roboto"/>
              </a:rPr>
            </a:br>
            <a:r>
              <a:rPr lang="en" sz="1000" b="1">
                <a:solidFill>
                  <a:srgbClr val="043461"/>
                </a:solidFill>
                <a:highlight>
                  <a:srgbClr val="00D6CB"/>
                </a:highlight>
                <a:latin typeface="Roboto"/>
                <a:ea typeface="Roboto"/>
                <a:cs typeface="Roboto"/>
                <a:sym typeface="Roboto"/>
              </a:rPr>
              <a:t>weight (g)</a:t>
            </a:r>
            <a:endParaRPr sz="1000" b="1">
              <a:solidFill>
                <a:srgbClr val="043461"/>
              </a:solidFill>
              <a:highlight>
                <a:srgbClr val="00D6CB"/>
              </a:highlight>
              <a:latin typeface="Roboto"/>
              <a:ea typeface="Roboto"/>
              <a:cs typeface="Roboto"/>
              <a:sym typeface="Roboto"/>
            </a:endParaRPr>
          </a:p>
        </p:txBody>
      </p:sp>
      <p:sp>
        <p:nvSpPr>
          <p:cNvPr id="973" name="Google Shape;973;p76"/>
          <p:cNvSpPr txBox="1"/>
          <p:nvPr/>
        </p:nvSpPr>
        <p:spPr>
          <a:xfrm>
            <a:off x="5501450" y="4483100"/>
            <a:ext cx="199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FFFFFF"/>
                </a:solidFill>
                <a:highlight>
                  <a:srgbClr val="043461"/>
                </a:highlight>
                <a:latin typeface="Roboto"/>
                <a:ea typeface="Roboto"/>
                <a:cs typeface="Roboto"/>
                <a:sym typeface="Roboto"/>
              </a:rPr>
              <a:t>Mouse length (inches)</a:t>
            </a:r>
            <a:endParaRPr sz="1000" b="1">
              <a:solidFill>
                <a:srgbClr val="FFFFFF"/>
              </a:solidFill>
              <a:highlight>
                <a:srgbClr val="043461"/>
              </a:highlight>
              <a:latin typeface="Roboto"/>
              <a:ea typeface="Roboto"/>
              <a:cs typeface="Roboto"/>
              <a:sym typeface="Roboto"/>
            </a:endParaRPr>
          </a:p>
        </p:txBody>
      </p:sp>
      <p:sp>
        <p:nvSpPr>
          <p:cNvPr id="974" name="Google Shape;974;p76"/>
          <p:cNvSpPr txBox="1"/>
          <p:nvPr/>
        </p:nvSpPr>
        <p:spPr>
          <a:xfrm>
            <a:off x="4068600" y="4245525"/>
            <a:ext cx="496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043461"/>
                </a:solidFill>
                <a:latin typeface="Roboto"/>
                <a:ea typeface="Roboto"/>
                <a:cs typeface="Roboto"/>
                <a:sym typeface="Roboto"/>
              </a:rPr>
              <a:t>2            2.2          2.4           2.6          2.8            3            3.2           3.4          3.6          3.8</a:t>
            </a:r>
            <a:endParaRPr sz="1000" b="1">
              <a:solidFill>
                <a:srgbClr val="043461"/>
              </a:solidFill>
              <a:latin typeface="Roboto"/>
              <a:ea typeface="Roboto"/>
              <a:cs typeface="Roboto"/>
              <a:sym typeface="Roboto"/>
            </a:endParaRPr>
          </a:p>
        </p:txBody>
      </p:sp>
      <p:sp>
        <p:nvSpPr>
          <p:cNvPr id="975" name="Google Shape;975;p76"/>
          <p:cNvSpPr txBox="1"/>
          <p:nvPr/>
        </p:nvSpPr>
        <p:spPr>
          <a:xfrm>
            <a:off x="3733100" y="2011025"/>
            <a:ext cx="433500" cy="2093400"/>
          </a:xfrm>
          <a:prstGeom prst="rect">
            <a:avLst/>
          </a:prstGeom>
          <a:noFill/>
          <a:ln>
            <a:noFill/>
          </a:ln>
        </p:spPr>
        <p:txBody>
          <a:bodyPr spcFirstLastPara="1" wrap="square" lIns="91425" tIns="91425" rIns="91425" bIns="91425" anchor="t" anchorCtr="0">
            <a:spAutoFit/>
          </a:bodyPr>
          <a:lstStyle/>
          <a:p>
            <a:pPr marL="0" lvl="0" indent="0" algn="r" rtl="0">
              <a:lnSpc>
                <a:spcPct val="190000"/>
              </a:lnSpc>
              <a:spcBef>
                <a:spcPts val="0"/>
              </a:spcBef>
              <a:spcAft>
                <a:spcPts val="0"/>
              </a:spcAft>
              <a:buNone/>
            </a:pPr>
            <a:r>
              <a:rPr lang="en" sz="1000" b="1">
                <a:solidFill>
                  <a:srgbClr val="043461"/>
                </a:solidFill>
                <a:latin typeface="Roboto"/>
                <a:ea typeface="Roboto"/>
                <a:cs typeface="Roboto"/>
                <a:sym typeface="Roboto"/>
              </a:rPr>
              <a:t>35</a:t>
            </a:r>
            <a:endParaRPr sz="1000" b="1">
              <a:solidFill>
                <a:srgbClr val="043461"/>
              </a:solidFill>
              <a:latin typeface="Roboto"/>
              <a:ea typeface="Roboto"/>
              <a:cs typeface="Roboto"/>
              <a:sym typeface="Roboto"/>
            </a:endParaRPr>
          </a:p>
          <a:p>
            <a:pPr marL="0" lvl="0" indent="0" algn="r" rtl="0">
              <a:lnSpc>
                <a:spcPct val="190000"/>
              </a:lnSpc>
              <a:spcBef>
                <a:spcPts val="0"/>
              </a:spcBef>
              <a:spcAft>
                <a:spcPts val="0"/>
              </a:spcAft>
              <a:buNone/>
            </a:pPr>
            <a:r>
              <a:rPr lang="en" sz="1000" b="1">
                <a:solidFill>
                  <a:srgbClr val="043461"/>
                </a:solidFill>
                <a:latin typeface="Roboto"/>
                <a:ea typeface="Roboto"/>
                <a:cs typeface="Roboto"/>
                <a:sym typeface="Roboto"/>
              </a:rPr>
              <a:t>30</a:t>
            </a:r>
            <a:endParaRPr sz="1000" b="1">
              <a:solidFill>
                <a:srgbClr val="043461"/>
              </a:solidFill>
              <a:latin typeface="Roboto"/>
              <a:ea typeface="Roboto"/>
              <a:cs typeface="Roboto"/>
              <a:sym typeface="Roboto"/>
            </a:endParaRPr>
          </a:p>
          <a:p>
            <a:pPr marL="0" lvl="0" indent="0" algn="r" rtl="0">
              <a:lnSpc>
                <a:spcPct val="190000"/>
              </a:lnSpc>
              <a:spcBef>
                <a:spcPts val="0"/>
              </a:spcBef>
              <a:spcAft>
                <a:spcPts val="0"/>
              </a:spcAft>
              <a:buNone/>
            </a:pPr>
            <a:r>
              <a:rPr lang="en" sz="1000" b="1">
                <a:solidFill>
                  <a:srgbClr val="043461"/>
                </a:solidFill>
                <a:latin typeface="Roboto"/>
                <a:ea typeface="Roboto"/>
                <a:cs typeface="Roboto"/>
                <a:sym typeface="Roboto"/>
              </a:rPr>
              <a:t>25</a:t>
            </a:r>
            <a:endParaRPr sz="1000" b="1">
              <a:solidFill>
                <a:srgbClr val="043461"/>
              </a:solidFill>
              <a:latin typeface="Roboto"/>
              <a:ea typeface="Roboto"/>
              <a:cs typeface="Roboto"/>
              <a:sym typeface="Roboto"/>
            </a:endParaRPr>
          </a:p>
          <a:p>
            <a:pPr marL="0" lvl="0" indent="0" algn="r" rtl="0">
              <a:lnSpc>
                <a:spcPct val="190000"/>
              </a:lnSpc>
              <a:spcBef>
                <a:spcPts val="0"/>
              </a:spcBef>
              <a:spcAft>
                <a:spcPts val="0"/>
              </a:spcAft>
              <a:buNone/>
            </a:pPr>
            <a:r>
              <a:rPr lang="en" sz="1000" b="1">
                <a:solidFill>
                  <a:srgbClr val="043461"/>
                </a:solidFill>
                <a:latin typeface="Roboto"/>
                <a:ea typeface="Roboto"/>
                <a:cs typeface="Roboto"/>
                <a:sym typeface="Roboto"/>
              </a:rPr>
              <a:t>20</a:t>
            </a:r>
            <a:endParaRPr sz="1000" b="1">
              <a:solidFill>
                <a:srgbClr val="043461"/>
              </a:solidFill>
              <a:latin typeface="Roboto"/>
              <a:ea typeface="Roboto"/>
              <a:cs typeface="Roboto"/>
              <a:sym typeface="Roboto"/>
            </a:endParaRPr>
          </a:p>
          <a:p>
            <a:pPr marL="0" lvl="0" indent="0" algn="r" rtl="0">
              <a:lnSpc>
                <a:spcPct val="190000"/>
              </a:lnSpc>
              <a:spcBef>
                <a:spcPts val="0"/>
              </a:spcBef>
              <a:spcAft>
                <a:spcPts val="0"/>
              </a:spcAft>
              <a:buNone/>
            </a:pPr>
            <a:r>
              <a:rPr lang="en" sz="1000" b="1">
                <a:solidFill>
                  <a:srgbClr val="043461"/>
                </a:solidFill>
                <a:latin typeface="Roboto"/>
                <a:ea typeface="Roboto"/>
                <a:cs typeface="Roboto"/>
                <a:sym typeface="Roboto"/>
              </a:rPr>
              <a:t>15</a:t>
            </a:r>
            <a:endParaRPr sz="1000" b="1">
              <a:solidFill>
                <a:srgbClr val="043461"/>
              </a:solidFill>
              <a:latin typeface="Roboto"/>
              <a:ea typeface="Roboto"/>
              <a:cs typeface="Roboto"/>
              <a:sym typeface="Roboto"/>
            </a:endParaRPr>
          </a:p>
          <a:p>
            <a:pPr marL="0" lvl="0" indent="0" algn="r" rtl="0">
              <a:lnSpc>
                <a:spcPct val="190000"/>
              </a:lnSpc>
              <a:spcBef>
                <a:spcPts val="0"/>
              </a:spcBef>
              <a:spcAft>
                <a:spcPts val="0"/>
              </a:spcAft>
              <a:buNone/>
            </a:pPr>
            <a:r>
              <a:rPr lang="en" sz="1000" b="1">
                <a:solidFill>
                  <a:srgbClr val="043461"/>
                </a:solidFill>
                <a:latin typeface="Roboto"/>
                <a:ea typeface="Roboto"/>
                <a:cs typeface="Roboto"/>
                <a:sym typeface="Roboto"/>
              </a:rPr>
              <a:t>10</a:t>
            </a:r>
            <a:endParaRPr sz="1000" b="1">
              <a:solidFill>
                <a:srgbClr val="043461"/>
              </a:solidFill>
              <a:latin typeface="Roboto"/>
              <a:ea typeface="Roboto"/>
              <a:cs typeface="Roboto"/>
              <a:sym typeface="Roboto"/>
            </a:endParaRPr>
          </a:p>
          <a:p>
            <a:pPr marL="0" lvl="0" indent="0" algn="r" rtl="0">
              <a:lnSpc>
                <a:spcPct val="190000"/>
              </a:lnSpc>
              <a:spcBef>
                <a:spcPts val="0"/>
              </a:spcBef>
              <a:spcAft>
                <a:spcPts val="0"/>
              </a:spcAft>
              <a:buNone/>
            </a:pPr>
            <a:r>
              <a:rPr lang="en" sz="1000" b="1">
                <a:solidFill>
                  <a:srgbClr val="043461"/>
                </a:solidFill>
                <a:latin typeface="Roboto"/>
                <a:ea typeface="Roboto"/>
                <a:cs typeface="Roboto"/>
                <a:sym typeface="Roboto"/>
              </a:rPr>
              <a:t>5</a:t>
            </a:r>
            <a:endParaRPr sz="1000" b="1">
              <a:solidFill>
                <a:srgbClr val="043461"/>
              </a:solidFill>
              <a:latin typeface="Roboto"/>
              <a:ea typeface="Roboto"/>
              <a:cs typeface="Roboto"/>
              <a:sym typeface="Roboto"/>
            </a:endParaRPr>
          </a:p>
        </p:txBody>
      </p:sp>
      <p:graphicFrame>
        <p:nvGraphicFramePr>
          <p:cNvPr id="976" name="Google Shape;976;p76"/>
          <p:cNvGraphicFramePr/>
          <p:nvPr/>
        </p:nvGraphicFramePr>
        <p:xfrm>
          <a:off x="429425" y="1175238"/>
          <a:ext cx="5072025" cy="700980"/>
        </p:xfrm>
        <a:graphic>
          <a:graphicData uri="http://schemas.openxmlformats.org/drawingml/2006/table">
            <a:tbl>
              <a:tblPr>
                <a:noFill/>
                <a:tableStyleId>{84CF6AD4-CB08-4E3E-BEBC-F00B35FCE650}</a:tableStyleId>
              </a:tblPr>
              <a:tblGrid>
                <a:gridCol w="1503525">
                  <a:extLst>
                    <a:ext uri="{9D8B030D-6E8A-4147-A177-3AD203B41FA5}">
                      <a16:colId xmlns:a16="http://schemas.microsoft.com/office/drawing/2014/main" val="20000"/>
                    </a:ext>
                  </a:extLst>
                </a:gridCol>
                <a:gridCol w="3568500">
                  <a:extLst>
                    <a:ext uri="{9D8B030D-6E8A-4147-A177-3AD203B41FA5}">
                      <a16:colId xmlns:a16="http://schemas.microsoft.com/office/drawing/2014/main" val="20001"/>
                    </a:ext>
                  </a:extLst>
                </a:gridCol>
              </a:tblGrid>
              <a:tr h="280500">
                <a:tc>
                  <a:txBody>
                    <a:bodyPr/>
                    <a:lstStyle/>
                    <a:p>
                      <a:pPr marL="0" lvl="0" indent="0" algn="r" rtl="0">
                        <a:spcBef>
                          <a:spcPts val="0"/>
                        </a:spcBef>
                        <a:spcAft>
                          <a:spcPts val="0"/>
                        </a:spcAft>
                        <a:buNone/>
                      </a:pPr>
                      <a:r>
                        <a:rPr lang="en" sz="1100" b="1">
                          <a:solidFill>
                            <a:srgbClr val="FFFFFF"/>
                          </a:solidFill>
                          <a:latin typeface="Roboto"/>
                          <a:ea typeface="Roboto"/>
                          <a:cs typeface="Roboto"/>
                          <a:sym typeface="Roboto"/>
                        </a:rPr>
                        <a:t>One variable</a:t>
                      </a:r>
                      <a:endParaRPr sz="1100" b="1">
                        <a:solidFill>
                          <a:srgbClr val="FFFFFF"/>
                        </a:solidFill>
                        <a:latin typeface="Roboto"/>
                        <a:ea typeface="Roboto"/>
                        <a:cs typeface="Roboto"/>
                        <a:sym typeface="Roboto"/>
                      </a:endParaRPr>
                    </a:p>
                  </a:txBody>
                  <a:tcPr marL="182875" marR="18287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100">
                          <a:solidFill>
                            <a:srgbClr val="043461"/>
                          </a:solidFill>
                          <a:latin typeface="Roboto Medium"/>
                          <a:ea typeface="Roboto Medium"/>
                          <a:cs typeface="Roboto Medium"/>
                          <a:sym typeface="Roboto Medium"/>
                        </a:rPr>
                        <a:t>is located on the x-axis</a:t>
                      </a:r>
                      <a:endParaRPr sz="1100">
                        <a:solidFill>
                          <a:srgbClr val="043461"/>
                        </a:solidFill>
                        <a:latin typeface="Roboto Medium"/>
                        <a:ea typeface="Roboto Medium"/>
                        <a:cs typeface="Roboto Medium"/>
                        <a:sym typeface="Roboto Medium"/>
                      </a:endParaRPr>
                    </a:p>
                  </a:txBody>
                  <a:tcPr marL="182875" marR="18287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0"/>
                  </a:ext>
                </a:extLst>
              </a:tr>
              <a:tr h="313875">
                <a:tc>
                  <a:txBody>
                    <a:bodyPr/>
                    <a:lstStyle/>
                    <a:p>
                      <a:pPr marL="0" lvl="0" indent="0" algn="r" rtl="0">
                        <a:spcBef>
                          <a:spcPts val="0"/>
                        </a:spcBef>
                        <a:spcAft>
                          <a:spcPts val="0"/>
                        </a:spcAft>
                        <a:buNone/>
                      </a:pPr>
                      <a:r>
                        <a:rPr lang="en" sz="1100" b="1">
                          <a:solidFill>
                            <a:srgbClr val="043461"/>
                          </a:solidFill>
                          <a:latin typeface="Roboto"/>
                          <a:ea typeface="Roboto"/>
                          <a:cs typeface="Roboto"/>
                          <a:sym typeface="Roboto"/>
                        </a:rPr>
                        <a:t>Another variable</a:t>
                      </a:r>
                      <a:endParaRPr sz="1100" b="1">
                        <a:solidFill>
                          <a:srgbClr val="043461"/>
                        </a:solidFill>
                        <a:latin typeface="Roboto"/>
                        <a:ea typeface="Roboto"/>
                        <a:cs typeface="Roboto"/>
                        <a:sym typeface="Roboto"/>
                      </a:endParaRPr>
                    </a:p>
                  </a:txBody>
                  <a:tcPr marL="182875" marR="18287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100">
                          <a:solidFill>
                            <a:srgbClr val="043461"/>
                          </a:solidFill>
                          <a:latin typeface="Roboto Medium"/>
                          <a:ea typeface="Roboto Medium"/>
                          <a:cs typeface="Roboto Medium"/>
                          <a:sym typeface="Roboto Medium"/>
                        </a:rPr>
                        <a:t>is plotted on the y-axis</a:t>
                      </a:r>
                      <a:endParaRPr sz="1100">
                        <a:solidFill>
                          <a:srgbClr val="043461"/>
                        </a:solidFill>
                        <a:latin typeface="Roboto Medium"/>
                        <a:ea typeface="Roboto Medium"/>
                        <a:cs typeface="Roboto Medium"/>
                        <a:sym typeface="Roboto Medium"/>
                      </a:endParaRPr>
                    </a:p>
                  </a:txBody>
                  <a:tcPr marL="182875" marR="18287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1"/>
                  </a:ext>
                </a:extLst>
              </a:tr>
            </a:tbl>
          </a:graphicData>
        </a:graphic>
      </p:graphicFrame>
      <p:sp>
        <p:nvSpPr>
          <p:cNvPr id="977" name="Google Shape;977;p76"/>
          <p:cNvSpPr txBox="1">
            <a:spLocks noGrp="1"/>
          </p:cNvSpPr>
          <p:nvPr>
            <p:ph type="body" idx="3"/>
          </p:nvPr>
        </p:nvSpPr>
        <p:spPr>
          <a:xfrm>
            <a:off x="175" y="2039600"/>
            <a:ext cx="3574200" cy="1871100"/>
          </a:xfrm>
          <a:prstGeom prst="rect">
            <a:avLst/>
          </a:prstGeom>
        </p:spPr>
        <p:txBody>
          <a:bodyPr spcFirstLastPara="1" wrap="square" lIns="457200" tIns="0" rIns="457200" bIns="914400" anchor="t" anchorCtr="0">
            <a:noAutofit/>
          </a:bodyPr>
          <a:lstStyle/>
          <a:p>
            <a:pPr marL="320040" lvl="0" indent="-167640" algn="l" rtl="0">
              <a:lnSpc>
                <a:spcPct val="115000"/>
              </a:lnSpc>
              <a:spcBef>
                <a:spcPts val="0"/>
              </a:spcBef>
              <a:spcAft>
                <a:spcPts val="0"/>
              </a:spcAft>
              <a:buSzPts val="1200"/>
              <a:buChar char="●"/>
            </a:pPr>
            <a:r>
              <a:rPr lang="en" sz="1200"/>
              <a:t>Each data point represents a pair of measurements</a:t>
            </a:r>
            <a:endParaRPr sz="1200"/>
          </a:p>
          <a:p>
            <a:pPr marL="320040" lvl="0" indent="-167640" algn="l" rtl="0">
              <a:lnSpc>
                <a:spcPct val="115000"/>
              </a:lnSpc>
              <a:spcBef>
                <a:spcPts val="800"/>
              </a:spcBef>
              <a:spcAft>
                <a:spcPts val="0"/>
              </a:spcAft>
              <a:buSzPts val="1200"/>
              <a:buChar char="●"/>
            </a:pPr>
            <a:r>
              <a:rPr lang="en" sz="1200"/>
              <a:t>Measurements on a scatter plot are independent </a:t>
            </a:r>
            <a:endParaRPr sz="1200"/>
          </a:p>
          <a:p>
            <a:pPr marL="320040" lvl="0" indent="-167640" algn="l" rtl="0">
              <a:lnSpc>
                <a:spcPct val="115000"/>
              </a:lnSpc>
              <a:spcBef>
                <a:spcPts val="800"/>
              </a:spcBef>
              <a:spcAft>
                <a:spcPts val="0"/>
              </a:spcAft>
              <a:buSzPts val="1200"/>
              <a:buChar char="●"/>
            </a:pPr>
            <a:r>
              <a:rPr lang="en" sz="1200"/>
              <a:t>Scatter plots can help to identify positive or negative relationships between two variables</a:t>
            </a:r>
            <a:endParaRPr sz="1200"/>
          </a:p>
          <a:p>
            <a:pPr marL="320040" lvl="0" indent="-167640" algn="l" rtl="0">
              <a:lnSpc>
                <a:spcPct val="115000"/>
              </a:lnSpc>
              <a:spcBef>
                <a:spcPts val="800"/>
              </a:spcBef>
              <a:spcAft>
                <a:spcPts val="800"/>
              </a:spcAft>
              <a:buSzPts val="1200"/>
              <a:buChar char="●"/>
            </a:pPr>
            <a:r>
              <a:rPr lang="en" sz="1200"/>
              <a:t>Adding a trend line to a scatterplot can visualize this relationship even easier!</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88" name="Google Shape;988;p78"/>
          <p:cNvSpPr txBox="1">
            <a:spLocks noGrp="1"/>
          </p:cNvSpPr>
          <p:nvPr>
            <p:ph type="title"/>
          </p:nvPr>
        </p:nvSpPr>
        <p:spPr>
          <a:xfrm>
            <a:off x="1400" y="274875"/>
            <a:ext cx="9144000" cy="3265800"/>
          </a:xfrm>
          <a:prstGeom prst="rect">
            <a:avLst/>
          </a:prstGeom>
        </p:spPr>
        <p:txBody>
          <a:bodyPr spcFirstLastPara="1" wrap="square" lIns="2560300" tIns="457200"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3600"/>
              <a:t>Partner Activity: Home Sales</a:t>
            </a:r>
            <a:endParaRPr sz="3600"/>
          </a:p>
          <a:p>
            <a:pPr marL="0" lvl="0" indent="0" algn="l" rtl="0">
              <a:lnSpc>
                <a:spcPct val="115000"/>
              </a:lnSpc>
              <a:spcBef>
                <a:spcPts val="800"/>
              </a:spcBef>
              <a:spcAft>
                <a:spcPts val="800"/>
              </a:spcAft>
              <a:buNone/>
            </a:pPr>
            <a:r>
              <a:rPr lang="en" sz="1800">
                <a:latin typeface="Roboto"/>
                <a:ea typeface="Roboto"/>
                <a:cs typeface="Roboto"/>
                <a:sym typeface="Roboto"/>
              </a:rPr>
              <a:t>For this activity, you will work in pairs to create a </a:t>
            </a:r>
            <a:br>
              <a:rPr lang="en" sz="1800">
                <a:latin typeface="Roboto"/>
                <a:ea typeface="Roboto"/>
                <a:cs typeface="Roboto"/>
                <a:sym typeface="Roboto"/>
              </a:rPr>
            </a:br>
            <a:r>
              <a:rPr lang="en" sz="1800">
                <a:latin typeface="Roboto"/>
                <a:ea typeface="Roboto"/>
                <a:cs typeface="Roboto"/>
                <a:sym typeface="Roboto"/>
              </a:rPr>
              <a:t>series of scatter plots that compare home prices </a:t>
            </a:r>
            <a:br>
              <a:rPr lang="en" sz="1800">
                <a:latin typeface="Roboto"/>
                <a:ea typeface="Roboto"/>
                <a:cs typeface="Roboto"/>
                <a:sym typeface="Roboto"/>
              </a:rPr>
            </a:br>
            <a:r>
              <a:rPr lang="en" sz="1800">
                <a:latin typeface="Roboto"/>
                <a:ea typeface="Roboto"/>
                <a:cs typeface="Roboto"/>
                <a:sym typeface="Roboto"/>
              </a:rPr>
              <a:t>in the St. Louis, MO, region.</a:t>
            </a:r>
            <a:endParaRPr sz="1800">
              <a:latin typeface="Roboto"/>
              <a:ea typeface="Roboto"/>
              <a:cs typeface="Roboto"/>
              <a:sym typeface="Roboto"/>
            </a:endParaRPr>
          </a:p>
        </p:txBody>
      </p:sp>
      <p:sp>
        <p:nvSpPr>
          <p:cNvPr id="989" name="Google Shape;989;p78"/>
          <p:cNvSpPr txBox="1">
            <a:spLocks noGrp="1"/>
          </p:cNvSpPr>
          <p:nvPr>
            <p:ph type="title" idx="2"/>
          </p:nvPr>
        </p:nvSpPr>
        <p:spPr>
          <a:xfrm>
            <a:off x="5901175" y="4309575"/>
            <a:ext cx="28722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15 minutes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Partner Activity: Home Sales </a:t>
            </a:r>
            <a:endParaRPr/>
          </a:p>
        </p:txBody>
      </p:sp>
      <p:sp>
        <p:nvSpPr>
          <p:cNvPr id="995" name="Google Shape;995;p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96" name="Google Shape;996;p7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Instructions: </a:t>
            </a:r>
            <a:endParaRPr/>
          </a:p>
        </p:txBody>
      </p:sp>
      <p:sp>
        <p:nvSpPr>
          <p:cNvPr id="997" name="Google Shape;997;p79"/>
          <p:cNvSpPr/>
          <p:nvPr/>
        </p:nvSpPr>
        <p:spPr>
          <a:xfrm>
            <a:off x="453220" y="12716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998" name="Google Shape;998;p79"/>
          <p:cNvSpPr/>
          <p:nvPr/>
        </p:nvSpPr>
        <p:spPr>
          <a:xfrm rot="10800000" flipH="1">
            <a:off x="453220" y="15501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999" name="Google Shape;999;p79"/>
          <p:cNvSpPr/>
          <p:nvPr/>
        </p:nvSpPr>
        <p:spPr>
          <a:xfrm>
            <a:off x="453233" y="19715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1000" name="Google Shape;1000;p79"/>
          <p:cNvSpPr/>
          <p:nvPr/>
        </p:nvSpPr>
        <p:spPr>
          <a:xfrm rot="10800000" flipH="1">
            <a:off x="453233" y="22500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1001" name="Google Shape;1001;p79"/>
          <p:cNvSpPr/>
          <p:nvPr/>
        </p:nvSpPr>
        <p:spPr>
          <a:xfrm>
            <a:off x="1352550" y="122642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solidFill>
                  <a:srgbClr val="043461"/>
                </a:solidFill>
                <a:latin typeface="Roboto"/>
                <a:ea typeface="Roboto"/>
                <a:cs typeface="Roboto"/>
                <a:sym typeface="Roboto"/>
              </a:rPr>
              <a:t>Create a scatter plot that compares the price of the home with the square feet of the </a:t>
            </a:r>
            <a:br>
              <a:rPr lang="en">
                <a:solidFill>
                  <a:srgbClr val="043461"/>
                </a:solidFill>
                <a:latin typeface="Roboto"/>
                <a:ea typeface="Roboto"/>
                <a:cs typeface="Roboto"/>
                <a:sym typeface="Roboto"/>
              </a:rPr>
            </a:br>
            <a:r>
              <a:rPr lang="en">
                <a:solidFill>
                  <a:srgbClr val="043461"/>
                </a:solidFill>
                <a:latin typeface="Roboto"/>
                <a:ea typeface="Roboto"/>
                <a:cs typeface="Roboto"/>
                <a:sym typeface="Roboto"/>
              </a:rPr>
              <a:t>home (`</a:t>
            </a:r>
            <a:r>
              <a:rPr lang="en">
                <a:solidFill>
                  <a:srgbClr val="FFFFFF"/>
                </a:solidFill>
                <a:highlight>
                  <a:srgbClr val="000000"/>
                </a:highlight>
                <a:latin typeface="Inconsolata"/>
                <a:ea typeface="Inconsolata"/>
                <a:cs typeface="Inconsolata"/>
                <a:sym typeface="Inconsolata"/>
              </a:rPr>
              <a:t>sqft_living</a:t>
            </a:r>
            <a:r>
              <a:rPr lang="en">
                <a:solidFill>
                  <a:srgbClr val="043461"/>
                </a:solidFill>
                <a:latin typeface="Roboto"/>
                <a:ea typeface="Roboto"/>
                <a:cs typeface="Roboto"/>
                <a:sym typeface="Roboto"/>
              </a:rPr>
              <a:t>`). Make sure to add in axis titles, a chart title, and a trend line.</a:t>
            </a:r>
            <a:endParaRPr>
              <a:solidFill>
                <a:srgbClr val="043461"/>
              </a:solidFill>
              <a:latin typeface="Roboto"/>
              <a:ea typeface="Roboto"/>
              <a:cs typeface="Roboto"/>
              <a:sym typeface="Roboto"/>
            </a:endParaRPr>
          </a:p>
        </p:txBody>
      </p:sp>
      <p:sp>
        <p:nvSpPr>
          <p:cNvPr id="1002" name="Google Shape;1002;p79"/>
          <p:cNvSpPr/>
          <p:nvPr/>
        </p:nvSpPr>
        <p:spPr>
          <a:xfrm>
            <a:off x="1352550" y="1926336"/>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solidFill>
                  <a:srgbClr val="043461"/>
                </a:solidFill>
                <a:latin typeface="Roboto"/>
                <a:ea typeface="Roboto"/>
                <a:cs typeface="Roboto"/>
                <a:sym typeface="Roboto"/>
              </a:rPr>
              <a:t>Create a scatter plot that compares the price of the home with the number of bedrooms. Make sure to add in axis titles, a chart title, and a trend line.</a:t>
            </a:r>
            <a:endParaRPr>
              <a:solidFill>
                <a:srgbClr val="043461"/>
              </a:solidFill>
              <a:latin typeface="Roboto"/>
              <a:ea typeface="Roboto"/>
              <a:cs typeface="Roboto"/>
              <a:sym typeface="Roboto"/>
            </a:endParaRPr>
          </a:p>
        </p:txBody>
      </p:sp>
      <p:sp>
        <p:nvSpPr>
          <p:cNvPr id="1003" name="Google Shape;1003;p79"/>
          <p:cNvSpPr/>
          <p:nvPr/>
        </p:nvSpPr>
        <p:spPr>
          <a:xfrm>
            <a:off x="1352550" y="261665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solidFill>
                  <a:srgbClr val="043461"/>
                </a:solidFill>
                <a:latin typeface="Roboto"/>
                <a:ea typeface="Roboto"/>
                <a:cs typeface="Roboto"/>
                <a:sym typeface="Roboto"/>
              </a:rPr>
              <a:t>Create a scatter plot that compares the price of the home with the number of bathrooms. Make sure to add in axis titles, a chart title, and a trend line.</a:t>
            </a:r>
            <a:endParaRPr>
              <a:solidFill>
                <a:srgbClr val="043461"/>
              </a:solidFill>
              <a:latin typeface="Roboto"/>
              <a:ea typeface="Roboto"/>
              <a:cs typeface="Roboto"/>
              <a:sym typeface="Roboto"/>
            </a:endParaRPr>
          </a:p>
        </p:txBody>
      </p:sp>
      <p:sp>
        <p:nvSpPr>
          <p:cNvPr id="1004" name="Google Shape;1004;p79"/>
          <p:cNvSpPr/>
          <p:nvPr/>
        </p:nvSpPr>
        <p:spPr>
          <a:xfrm>
            <a:off x="1352550" y="330937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solidFill>
                  <a:srgbClr val="043461"/>
                </a:solidFill>
                <a:latin typeface="Roboto"/>
                <a:ea typeface="Roboto"/>
                <a:cs typeface="Roboto"/>
                <a:sym typeface="Roboto"/>
              </a:rPr>
              <a:t>Go back into each of your charts, and modify the value range on each axis so that they are consistent across charts.</a:t>
            </a:r>
            <a:endParaRPr>
              <a:solidFill>
                <a:srgbClr val="043461"/>
              </a:solidFill>
              <a:latin typeface="Roboto"/>
              <a:ea typeface="Roboto"/>
              <a:cs typeface="Roboto"/>
              <a:sym typeface="Roboto"/>
            </a:endParaRPr>
          </a:p>
        </p:txBody>
      </p:sp>
      <p:sp>
        <p:nvSpPr>
          <p:cNvPr id="1005" name="Google Shape;1005;p79"/>
          <p:cNvSpPr/>
          <p:nvPr/>
        </p:nvSpPr>
        <p:spPr>
          <a:xfrm>
            <a:off x="453233" y="26713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1006" name="Google Shape;1006;p79"/>
          <p:cNvSpPr/>
          <p:nvPr/>
        </p:nvSpPr>
        <p:spPr>
          <a:xfrm rot="10800000" flipH="1">
            <a:off x="453233" y="29499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1007" name="Google Shape;1007;p79"/>
          <p:cNvSpPr/>
          <p:nvPr/>
        </p:nvSpPr>
        <p:spPr>
          <a:xfrm>
            <a:off x="453233" y="33426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1008" name="Google Shape;1008;p79"/>
          <p:cNvSpPr/>
          <p:nvPr/>
        </p:nvSpPr>
        <p:spPr>
          <a:xfrm rot="10800000" flipH="1">
            <a:off x="453233" y="36211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1009" name="Google Shape;1009;p79"/>
          <p:cNvSpPr txBox="1"/>
          <p:nvPr/>
        </p:nvSpPr>
        <p:spPr>
          <a:xfrm>
            <a:off x="-39150" y="4295300"/>
            <a:ext cx="8908800" cy="621300"/>
          </a:xfrm>
          <a:prstGeom prst="rect">
            <a:avLst/>
          </a:prstGeom>
          <a:noFill/>
          <a:ln>
            <a:noFill/>
          </a:ln>
        </p:spPr>
        <p:txBody>
          <a:bodyPr spcFirstLastPara="1" wrap="square" lIns="1554475" tIns="0" rIns="457200" bIns="0" anchor="t" anchorCtr="0">
            <a:noAutofit/>
          </a:bodyPr>
          <a:lstStyle/>
          <a:p>
            <a:pPr marL="0" lvl="0" indent="0" algn="l" rtl="0">
              <a:spcBef>
                <a:spcPts val="0"/>
              </a:spcBef>
              <a:spcAft>
                <a:spcPts val="1000"/>
              </a:spcAft>
              <a:buNone/>
            </a:pPr>
            <a:r>
              <a:rPr lang="en" b="1">
                <a:solidFill>
                  <a:srgbClr val="043461"/>
                </a:solidFill>
                <a:latin typeface="Roboto"/>
                <a:ea typeface="Roboto"/>
                <a:cs typeface="Roboto"/>
                <a:sym typeface="Roboto"/>
              </a:rPr>
              <a:t>We want the axes to match so the data is conveyed in a consistent, truthful manner.</a:t>
            </a:r>
            <a:endParaRPr b="1">
              <a:solidFill>
                <a:srgbClr val="043461"/>
              </a:solidFill>
              <a:latin typeface="Roboto"/>
              <a:ea typeface="Roboto"/>
              <a:cs typeface="Roboto"/>
              <a:sym typeface="Roboto"/>
            </a:endParaRPr>
          </a:p>
        </p:txBody>
      </p:sp>
      <p:pic>
        <p:nvPicPr>
          <p:cNvPr id="1010" name="Google Shape;1010;p79"/>
          <p:cNvPicPr preferRelativeResize="0"/>
          <p:nvPr/>
        </p:nvPicPr>
        <p:blipFill>
          <a:blip r:embed="rId3">
            <a:alphaModFix/>
          </a:blip>
          <a:stretch>
            <a:fillRect/>
          </a:stretch>
        </p:blipFill>
        <p:spPr>
          <a:xfrm>
            <a:off x="658362" y="3985588"/>
            <a:ext cx="785574" cy="78554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6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8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8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1" name="Google Shape;1021;p81"/>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Need to Filter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Do you notice anything about the following data?</a:t>
            </a:r>
            <a:endParaRPr/>
          </a:p>
        </p:txBody>
      </p:sp>
      <p:sp>
        <p:nvSpPr>
          <p:cNvPr id="1027" name="Google Shape;1027;p8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028" name="Google Shape;1028;p82"/>
          <p:cNvPicPr preferRelativeResize="0"/>
          <p:nvPr/>
        </p:nvPicPr>
        <p:blipFill>
          <a:blip r:embed="rId3">
            <a:alphaModFix/>
          </a:blip>
          <a:stretch>
            <a:fillRect/>
          </a:stretch>
        </p:blipFill>
        <p:spPr>
          <a:xfrm>
            <a:off x="152400" y="1193175"/>
            <a:ext cx="8839204" cy="2347914"/>
          </a:xfrm>
          <a:prstGeom prst="rect">
            <a:avLst/>
          </a:prstGeom>
          <a:noFill/>
          <a:ln>
            <a:noFill/>
          </a:ln>
        </p:spPr>
      </p:pic>
      <p:pic>
        <p:nvPicPr>
          <p:cNvPr id="1029" name="Google Shape;1029;p82"/>
          <p:cNvPicPr preferRelativeResize="0"/>
          <p:nvPr/>
        </p:nvPicPr>
        <p:blipFill>
          <a:blip r:embed="rId4">
            <a:alphaModFix/>
          </a:blip>
          <a:stretch>
            <a:fillRect/>
          </a:stretch>
        </p:blipFill>
        <p:spPr>
          <a:xfrm>
            <a:off x="152400" y="3693489"/>
            <a:ext cx="8839204" cy="54813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83"/>
          <p:cNvSpPr txBox="1">
            <a:spLocks noGrp="1"/>
          </p:cNvSpPr>
          <p:nvPr>
            <p:ph type="title"/>
          </p:nvPr>
        </p:nvSpPr>
        <p:spPr>
          <a:xfrm>
            <a:off x="-12125"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There is a </a:t>
            </a:r>
            <a:r>
              <a:rPr lang="en">
                <a:highlight>
                  <a:srgbClr val="FFFF00"/>
                </a:highlight>
              </a:rPr>
              <a:t>LOT</a:t>
            </a:r>
            <a:r>
              <a:rPr lang="en"/>
              <a:t> of missing and unneeded data</a:t>
            </a:r>
            <a:endParaRPr/>
          </a:p>
        </p:txBody>
      </p:sp>
      <p:sp>
        <p:nvSpPr>
          <p:cNvPr id="1035" name="Google Shape;1035;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l" rtl="0">
              <a:spcBef>
                <a:spcPts val="0"/>
              </a:spcBef>
              <a:spcAft>
                <a:spcPts val="0"/>
              </a:spcAft>
              <a:buNone/>
            </a:pPr>
            <a:fld id="{00000000-1234-1234-1234-123412341234}" type="slidenum">
              <a:rPr lang="en"/>
              <a:t>23</a:t>
            </a:fld>
            <a:endParaRPr/>
          </a:p>
        </p:txBody>
      </p:sp>
      <p:sp>
        <p:nvSpPr>
          <p:cNvPr id="1036" name="Google Shape;1036;p8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37" name="Google Shape;1037;p83"/>
          <p:cNvSpPr/>
          <p:nvPr/>
        </p:nvSpPr>
        <p:spPr>
          <a:xfrm>
            <a:off x="885950" y="1802538"/>
            <a:ext cx="261900" cy="491400"/>
          </a:xfrm>
          <a:prstGeom prst="upArrow">
            <a:avLst>
              <a:gd name="adj1" fmla="val 50000"/>
              <a:gd name="adj2" fmla="val 50000"/>
            </a:avLst>
          </a:prstGeom>
          <a:solidFill>
            <a:srgbClr val="FECF48"/>
          </a:solidFill>
          <a:ln w="9525" cap="flat" cmpd="sng">
            <a:solidFill>
              <a:srgbClr val="FF99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3"/>
          <p:cNvSpPr/>
          <p:nvPr/>
        </p:nvSpPr>
        <p:spPr>
          <a:xfrm>
            <a:off x="1617975" y="1802538"/>
            <a:ext cx="261900" cy="491400"/>
          </a:xfrm>
          <a:prstGeom prst="upArrow">
            <a:avLst>
              <a:gd name="adj1" fmla="val 50000"/>
              <a:gd name="adj2" fmla="val 50000"/>
            </a:avLst>
          </a:prstGeom>
          <a:solidFill>
            <a:srgbClr val="FECF48"/>
          </a:solidFill>
          <a:ln w="9525" cap="flat" cmpd="sng">
            <a:solidFill>
              <a:srgbClr val="FF99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3"/>
          <p:cNvSpPr/>
          <p:nvPr/>
        </p:nvSpPr>
        <p:spPr>
          <a:xfrm>
            <a:off x="2070700" y="1802538"/>
            <a:ext cx="261900" cy="491400"/>
          </a:xfrm>
          <a:prstGeom prst="upArrow">
            <a:avLst>
              <a:gd name="adj1" fmla="val 50000"/>
              <a:gd name="adj2" fmla="val 50000"/>
            </a:avLst>
          </a:prstGeom>
          <a:solidFill>
            <a:srgbClr val="FECF48"/>
          </a:solidFill>
          <a:ln w="9525" cap="flat" cmpd="sng">
            <a:solidFill>
              <a:srgbClr val="FF99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3"/>
          <p:cNvSpPr/>
          <p:nvPr/>
        </p:nvSpPr>
        <p:spPr>
          <a:xfrm>
            <a:off x="2523425" y="1802538"/>
            <a:ext cx="261900" cy="491400"/>
          </a:xfrm>
          <a:prstGeom prst="upArrow">
            <a:avLst>
              <a:gd name="adj1" fmla="val 50000"/>
              <a:gd name="adj2" fmla="val 50000"/>
            </a:avLst>
          </a:prstGeom>
          <a:solidFill>
            <a:srgbClr val="FECF48"/>
          </a:solidFill>
          <a:ln w="9525" cap="flat" cmpd="sng">
            <a:solidFill>
              <a:srgbClr val="FF99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83"/>
          <p:cNvSpPr/>
          <p:nvPr/>
        </p:nvSpPr>
        <p:spPr>
          <a:xfrm>
            <a:off x="2864450" y="1802538"/>
            <a:ext cx="261900" cy="491400"/>
          </a:xfrm>
          <a:prstGeom prst="upArrow">
            <a:avLst>
              <a:gd name="adj1" fmla="val 50000"/>
              <a:gd name="adj2" fmla="val 50000"/>
            </a:avLst>
          </a:prstGeom>
          <a:solidFill>
            <a:srgbClr val="FECF48"/>
          </a:solidFill>
          <a:ln w="9525" cap="flat" cmpd="sng">
            <a:solidFill>
              <a:srgbClr val="FF99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83"/>
          <p:cNvSpPr/>
          <p:nvPr/>
        </p:nvSpPr>
        <p:spPr>
          <a:xfrm>
            <a:off x="3796613" y="1802538"/>
            <a:ext cx="261900" cy="491400"/>
          </a:xfrm>
          <a:prstGeom prst="upArrow">
            <a:avLst>
              <a:gd name="adj1" fmla="val 50000"/>
              <a:gd name="adj2" fmla="val 50000"/>
            </a:avLst>
          </a:prstGeom>
          <a:solidFill>
            <a:srgbClr val="FECF48"/>
          </a:solidFill>
          <a:ln w="9525" cap="flat" cmpd="sng">
            <a:solidFill>
              <a:srgbClr val="FF99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83"/>
          <p:cNvSpPr/>
          <p:nvPr/>
        </p:nvSpPr>
        <p:spPr>
          <a:xfrm>
            <a:off x="6917350" y="1802538"/>
            <a:ext cx="261900" cy="491400"/>
          </a:xfrm>
          <a:prstGeom prst="upArrow">
            <a:avLst>
              <a:gd name="adj1" fmla="val 50000"/>
              <a:gd name="adj2" fmla="val 50000"/>
            </a:avLst>
          </a:prstGeom>
          <a:solidFill>
            <a:srgbClr val="FECF48"/>
          </a:solidFill>
          <a:ln w="9525" cap="flat" cmpd="sng">
            <a:solidFill>
              <a:srgbClr val="FF99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83"/>
          <p:cNvSpPr/>
          <p:nvPr/>
        </p:nvSpPr>
        <p:spPr>
          <a:xfrm>
            <a:off x="5149200" y="1813875"/>
            <a:ext cx="261900" cy="491400"/>
          </a:xfrm>
          <a:prstGeom prst="upArrow">
            <a:avLst>
              <a:gd name="adj1" fmla="val 50000"/>
              <a:gd name="adj2" fmla="val 50000"/>
            </a:avLst>
          </a:prstGeom>
          <a:solidFill>
            <a:srgbClr val="FECF48"/>
          </a:solidFill>
          <a:ln w="9525" cap="flat" cmpd="sng">
            <a:solidFill>
              <a:srgbClr val="FF99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3"/>
          <p:cNvSpPr/>
          <p:nvPr/>
        </p:nvSpPr>
        <p:spPr>
          <a:xfrm>
            <a:off x="7801413" y="1802538"/>
            <a:ext cx="261900" cy="491400"/>
          </a:xfrm>
          <a:prstGeom prst="upArrow">
            <a:avLst>
              <a:gd name="adj1" fmla="val 50000"/>
              <a:gd name="adj2" fmla="val 50000"/>
            </a:avLst>
          </a:prstGeom>
          <a:solidFill>
            <a:srgbClr val="FECF48"/>
          </a:solidFill>
          <a:ln w="9525" cap="flat" cmpd="sng">
            <a:solidFill>
              <a:srgbClr val="FF99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3"/>
          <p:cNvSpPr/>
          <p:nvPr/>
        </p:nvSpPr>
        <p:spPr>
          <a:xfrm>
            <a:off x="8312100" y="1802525"/>
            <a:ext cx="261900" cy="491400"/>
          </a:xfrm>
          <a:prstGeom prst="upArrow">
            <a:avLst>
              <a:gd name="adj1" fmla="val 50000"/>
              <a:gd name="adj2" fmla="val 50000"/>
            </a:avLst>
          </a:prstGeom>
          <a:solidFill>
            <a:srgbClr val="FECF48"/>
          </a:solidFill>
          <a:ln w="9525" cap="flat" cmpd="sng">
            <a:solidFill>
              <a:srgbClr val="FF99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3"/>
          <p:cNvSpPr/>
          <p:nvPr/>
        </p:nvSpPr>
        <p:spPr>
          <a:xfrm>
            <a:off x="8685500" y="1802525"/>
            <a:ext cx="261900" cy="491400"/>
          </a:xfrm>
          <a:prstGeom prst="upArrow">
            <a:avLst>
              <a:gd name="adj1" fmla="val 50000"/>
              <a:gd name="adj2" fmla="val 50000"/>
            </a:avLst>
          </a:prstGeom>
          <a:solidFill>
            <a:srgbClr val="FECF48"/>
          </a:solidFill>
          <a:ln w="9525" cap="flat" cmpd="sng">
            <a:solidFill>
              <a:srgbClr val="FF99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3"/>
          <p:cNvSpPr/>
          <p:nvPr/>
        </p:nvSpPr>
        <p:spPr>
          <a:xfrm>
            <a:off x="524025" y="1802538"/>
            <a:ext cx="261900" cy="491400"/>
          </a:xfrm>
          <a:prstGeom prst="upArrow">
            <a:avLst>
              <a:gd name="adj1" fmla="val 50000"/>
              <a:gd name="adj2" fmla="val 50000"/>
            </a:avLst>
          </a:prstGeom>
          <a:solidFill>
            <a:srgbClr val="FECF48"/>
          </a:solidFill>
          <a:ln w="9525" cap="flat" cmpd="sng">
            <a:solidFill>
              <a:srgbClr val="FF99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9" name="Google Shape;1049;p83"/>
          <p:cNvPicPr preferRelativeResize="0"/>
          <p:nvPr/>
        </p:nvPicPr>
        <p:blipFill rotWithShape="1">
          <a:blip r:embed="rId3">
            <a:alphaModFix/>
          </a:blip>
          <a:srcRect b="59034"/>
          <a:stretch/>
        </p:blipFill>
        <p:spPr>
          <a:xfrm>
            <a:off x="302550" y="725850"/>
            <a:ext cx="8691451" cy="945749"/>
          </a:xfrm>
          <a:prstGeom prst="rect">
            <a:avLst/>
          </a:prstGeom>
          <a:noFill/>
          <a:ln>
            <a:noFill/>
          </a:ln>
        </p:spPr>
      </p:pic>
      <p:sp>
        <p:nvSpPr>
          <p:cNvPr id="1050" name="Google Shape;1050;p83"/>
          <p:cNvSpPr/>
          <p:nvPr/>
        </p:nvSpPr>
        <p:spPr>
          <a:xfrm>
            <a:off x="302549" y="2560852"/>
            <a:ext cx="594349" cy="201681"/>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1051" name="Google Shape;1051;p83"/>
          <p:cNvSpPr/>
          <p:nvPr/>
        </p:nvSpPr>
        <p:spPr>
          <a:xfrm rot="10800000" flipH="1">
            <a:off x="302549" y="2783482"/>
            <a:ext cx="594349" cy="201681"/>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1052" name="Google Shape;1052;p83"/>
          <p:cNvSpPr/>
          <p:nvPr/>
        </p:nvSpPr>
        <p:spPr>
          <a:xfrm>
            <a:off x="302559" y="3120180"/>
            <a:ext cx="594349" cy="201681"/>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1053" name="Google Shape;1053;p83"/>
          <p:cNvSpPr/>
          <p:nvPr/>
        </p:nvSpPr>
        <p:spPr>
          <a:xfrm rot="10800000" flipH="1">
            <a:off x="302559" y="3342810"/>
            <a:ext cx="594349" cy="201681"/>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1054" name="Google Shape;1054;p83"/>
          <p:cNvSpPr/>
          <p:nvPr/>
        </p:nvSpPr>
        <p:spPr>
          <a:xfrm>
            <a:off x="1021249" y="2524750"/>
            <a:ext cx="7848300" cy="4965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solidFill>
                  <a:srgbClr val="043461"/>
                </a:solidFill>
                <a:latin typeface="Roboto"/>
                <a:ea typeface="Roboto"/>
                <a:cs typeface="Roboto"/>
                <a:sym typeface="Roboto"/>
              </a:rPr>
              <a:t>Most data sets contain multiple variables and factors</a:t>
            </a:r>
            <a:endParaRPr>
              <a:solidFill>
                <a:srgbClr val="043461"/>
              </a:solidFill>
              <a:latin typeface="Roboto"/>
              <a:ea typeface="Roboto"/>
              <a:cs typeface="Roboto"/>
              <a:sym typeface="Roboto"/>
            </a:endParaRPr>
          </a:p>
        </p:txBody>
      </p:sp>
      <p:sp>
        <p:nvSpPr>
          <p:cNvPr id="1055" name="Google Shape;1055;p83"/>
          <p:cNvSpPr/>
          <p:nvPr/>
        </p:nvSpPr>
        <p:spPr>
          <a:xfrm>
            <a:off x="1021249" y="3084087"/>
            <a:ext cx="7848300" cy="4965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solidFill>
                  <a:srgbClr val="043461"/>
                </a:solidFill>
                <a:latin typeface="Roboto"/>
                <a:ea typeface="Roboto"/>
                <a:cs typeface="Roboto"/>
                <a:sym typeface="Roboto"/>
              </a:rPr>
              <a:t>It can be difficult to determine what data is useful when exploring a data set</a:t>
            </a:r>
            <a:endParaRPr>
              <a:solidFill>
                <a:srgbClr val="043461"/>
              </a:solidFill>
              <a:latin typeface="Roboto"/>
              <a:ea typeface="Roboto"/>
              <a:cs typeface="Roboto"/>
              <a:sym typeface="Roboto"/>
            </a:endParaRPr>
          </a:p>
        </p:txBody>
      </p:sp>
      <p:sp>
        <p:nvSpPr>
          <p:cNvPr id="1056" name="Google Shape;1056;p83"/>
          <p:cNvSpPr/>
          <p:nvPr/>
        </p:nvSpPr>
        <p:spPr>
          <a:xfrm>
            <a:off x="1021249" y="3635755"/>
            <a:ext cx="7848300" cy="4965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solidFill>
                  <a:srgbClr val="043461"/>
                </a:solidFill>
                <a:latin typeface="Roboto"/>
                <a:ea typeface="Roboto"/>
                <a:cs typeface="Roboto"/>
                <a:sym typeface="Roboto"/>
              </a:rPr>
              <a:t>It can be hard to locate data of interest</a:t>
            </a:r>
            <a:endParaRPr>
              <a:solidFill>
                <a:srgbClr val="043461"/>
              </a:solidFill>
              <a:latin typeface="Roboto"/>
              <a:ea typeface="Roboto"/>
              <a:cs typeface="Roboto"/>
              <a:sym typeface="Roboto"/>
            </a:endParaRPr>
          </a:p>
        </p:txBody>
      </p:sp>
      <p:sp>
        <p:nvSpPr>
          <p:cNvPr id="1057" name="Google Shape;1057;p83"/>
          <p:cNvSpPr/>
          <p:nvPr/>
        </p:nvSpPr>
        <p:spPr>
          <a:xfrm>
            <a:off x="1021249" y="4189350"/>
            <a:ext cx="7848300" cy="4965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solidFill>
                  <a:srgbClr val="043461"/>
                </a:solidFill>
                <a:latin typeface="Roboto"/>
                <a:ea typeface="Roboto"/>
                <a:cs typeface="Roboto"/>
                <a:sym typeface="Roboto"/>
              </a:rPr>
              <a:t>We need to filter our data</a:t>
            </a:r>
            <a:endParaRPr>
              <a:solidFill>
                <a:srgbClr val="043461"/>
              </a:solidFill>
              <a:latin typeface="Roboto"/>
              <a:ea typeface="Roboto"/>
              <a:cs typeface="Roboto"/>
              <a:sym typeface="Roboto"/>
            </a:endParaRPr>
          </a:p>
        </p:txBody>
      </p:sp>
      <p:sp>
        <p:nvSpPr>
          <p:cNvPr id="1058" name="Google Shape;1058;p83"/>
          <p:cNvSpPr/>
          <p:nvPr/>
        </p:nvSpPr>
        <p:spPr>
          <a:xfrm>
            <a:off x="302559" y="3679499"/>
            <a:ext cx="594349" cy="201681"/>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1059" name="Google Shape;1059;p83"/>
          <p:cNvSpPr/>
          <p:nvPr/>
        </p:nvSpPr>
        <p:spPr>
          <a:xfrm rot="10800000" flipH="1">
            <a:off x="302559" y="3902128"/>
            <a:ext cx="594349" cy="201681"/>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1060" name="Google Shape;1060;p83"/>
          <p:cNvSpPr/>
          <p:nvPr/>
        </p:nvSpPr>
        <p:spPr>
          <a:xfrm>
            <a:off x="302559" y="4215901"/>
            <a:ext cx="594349" cy="201681"/>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1061" name="Google Shape;1061;p83"/>
          <p:cNvSpPr/>
          <p:nvPr/>
        </p:nvSpPr>
        <p:spPr>
          <a:xfrm rot="10800000" flipH="1">
            <a:off x="302559" y="4438531"/>
            <a:ext cx="594349" cy="201681"/>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8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2" name="Google Shape;1072;p85"/>
          <p:cNvSpPr txBox="1">
            <a:spLocks noGrp="1"/>
          </p:cNvSpPr>
          <p:nvPr>
            <p:ph type="title"/>
          </p:nvPr>
        </p:nvSpPr>
        <p:spPr>
          <a:xfrm>
            <a:off x="1400" y="274875"/>
            <a:ext cx="9144000" cy="3265800"/>
          </a:xfrm>
          <a:prstGeom prst="rect">
            <a:avLst/>
          </a:prstGeom>
        </p:spPr>
        <p:txBody>
          <a:bodyPr spcFirstLastPara="1" wrap="square" lIns="2560300" tIns="457200" rIns="91425" bIns="91425" anchor="t" anchorCtr="0">
            <a:noAutofit/>
          </a:bodyPr>
          <a:lstStyle/>
          <a:p>
            <a:pPr marL="0" lvl="0" indent="0" algn="l" rtl="0">
              <a:lnSpc>
                <a:spcPct val="115000"/>
              </a:lnSpc>
              <a:spcBef>
                <a:spcPts val="0"/>
              </a:spcBef>
              <a:spcAft>
                <a:spcPts val="0"/>
              </a:spcAft>
              <a:buNone/>
            </a:pPr>
            <a:r>
              <a:rPr lang="en" sz="3000"/>
              <a:t>Partner Activity: Filtering Home Sales</a:t>
            </a:r>
            <a:endParaRPr sz="3000"/>
          </a:p>
          <a:p>
            <a:pPr marL="0" lvl="0" indent="0" algn="l" rtl="0">
              <a:lnSpc>
                <a:spcPct val="115000"/>
              </a:lnSpc>
              <a:spcBef>
                <a:spcPts val="800"/>
              </a:spcBef>
              <a:spcAft>
                <a:spcPts val="800"/>
              </a:spcAft>
              <a:buNone/>
            </a:pPr>
            <a:r>
              <a:rPr lang="en" sz="1800">
                <a:latin typeface="Roboto"/>
                <a:ea typeface="Roboto"/>
                <a:cs typeface="Roboto"/>
                <a:sym typeface="Roboto"/>
              </a:rPr>
              <a:t>For this activity, you'll create a filtered chart that </a:t>
            </a:r>
            <a:br>
              <a:rPr lang="en" sz="1800">
                <a:latin typeface="Roboto"/>
                <a:ea typeface="Roboto"/>
                <a:cs typeface="Roboto"/>
                <a:sym typeface="Roboto"/>
              </a:rPr>
            </a:br>
            <a:r>
              <a:rPr lang="en" sz="1800">
                <a:latin typeface="Roboto"/>
                <a:ea typeface="Roboto"/>
                <a:cs typeface="Roboto"/>
                <a:sym typeface="Roboto"/>
              </a:rPr>
              <a:t>visualizes increases in waterfront properties over </a:t>
            </a:r>
            <a:br>
              <a:rPr lang="en" sz="1800">
                <a:latin typeface="Roboto"/>
                <a:ea typeface="Roboto"/>
                <a:cs typeface="Roboto"/>
                <a:sym typeface="Roboto"/>
              </a:rPr>
            </a:br>
            <a:r>
              <a:rPr lang="en" sz="1800">
                <a:latin typeface="Roboto"/>
                <a:ea typeface="Roboto"/>
                <a:cs typeface="Roboto"/>
                <a:sym typeface="Roboto"/>
              </a:rPr>
              <a:t>time in the St. Louis Area.</a:t>
            </a:r>
            <a:endParaRPr sz="1800">
              <a:latin typeface="Roboto"/>
              <a:ea typeface="Roboto"/>
              <a:cs typeface="Roboto"/>
              <a:sym typeface="Roboto"/>
            </a:endParaRPr>
          </a:p>
        </p:txBody>
      </p:sp>
      <p:sp>
        <p:nvSpPr>
          <p:cNvPr id="1073" name="Google Shape;1073;p85"/>
          <p:cNvSpPr txBox="1">
            <a:spLocks noGrp="1"/>
          </p:cNvSpPr>
          <p:nvPr>
            <p:ph type="title" idx="2"/>
          </p:nvPr>
        </p:nvSpPr>
        <p:spPr>
          <a:xfrm>
            <a:off x="5901175" y="4309575"/>
            <a:ext cx="28722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15 minutes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Partner Activity: Filtering Home Sales </a:t>
            </a:r>
            <a:endParaRPr/>
          </a:p>
        </p:txBody>
      </p:sp>
      <p:sp>
        <p:nvSpPr>
          <p:cNvPr id="1079" name="Google Shape;1079;p8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80" name="Google Shape;1080;p8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In this activity, you will pair up with one of your classmates in order to </a:t>
            </a:r>
            <a:br>
              <a:rPr lang="en"/>
            </a:br>
            <a:r>
              <a:rPr lang="en"/>
              <a:t>create a filtered chart that visualizes increases in waterfront properties </a:t>
            </a:r>
            <a:br>
              <a:rPr lang="en"/>
            </a:br>
            <a:r>
              <a:rPr lang="en"/>
              <a:t>over time in the St. Louis Area.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Instructions: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081" name="Google Shape;1081;p86"/>
          <p:cNvSpPr/>
          <p:nvPr/>
        </p:nvSpPr>
        <p:spPr>
          <a:xfrm>
            <a:off x="453220" y="23384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1082" name="Google Shape;1082;p86"/>
          <p:cNvSpPr/>
          <p:nvPr/>
        </p:nvSpPr>
        <p:spPr>
          <a:xfrm rot="10800000" flipH="1">
            <a:off x="453220" y="26169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1083" name="Google Shape;1083;p86"/>
          <p:cNvSpPr/>
          <p:nvPr/>
        </p:nvSpPr>
        <p:spPr>
          <a:xfrm>
            <a:off x="453233" y="31145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1084" name="Google Shape;1084;p86"/>
          <p:cNvSpPr/>
          <p:nvPr/>
        </p:nvSpPr>
        <p:spPr>
          <a:xfrm rot="10800000" flipH="1">
            <a:off x="453233" y="33930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1085" name="Google Shape;1085;p86"/>
          <p:cNvSpPr/>
          <p:nvPr/>
        </p:nvSpPr>
        <p:spPr>
          <a:xfrm>
            <a:off x="1352550" y="2293225"/>
            <a:ext cx="61122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solidFill>
                  <a:srgbClr val="043461"/>
                </a:solidFill>
                <a:latin typeface="Roboto"/>
                <a:ea typeface="Roboto"/>
                <a:cs typeface="Roboto"/>
                <a:sym typeface="Roboto"/>
              </a:rPr>
              <a:t>Use the St. Louis Home Sales Dataset provided.</a:t>
            </a:r>
            <a:endParaRPr sz="1600">
              <a:solidFill>
                <a:srgbClr val="043461"/>
              </a:solidFill>
              <a:latin typeface="Roboto"/>
              <a:ea typeface="Roboto"/>
              <a:cs typeface="Roboto"/>
              <a:sym typeface="Roboto"/>
            </a:endParaRPr>
          </a:p>
        </p:txBody>
      </p:sp>
      <p:sp>
        <p:nvSpPr>
          <p:cNvPr id="1086" name="Google Shape;1086;p86"/>
          <p:cNvSpPr/>
          <p:nvPr/>
        </p:nvSpPr>
        <p:spPr>
          <a:xfrm>
            <a:off x="1352550" y="3069325"/>
            <a:ext cx="61122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solidFill>
                  <a:srgbClr val="043461"/>
                </a:solidFill>
                <a:latin typeface="Roboto"/>
                <a:ea typeface="Roboto"/>
                <a:cs typeface="Roboto"/>
                <a:sym typeface="Roboto"/>
              </a:rPr>
              <a:t>Examine the data and check out the available columns.</a:t>
            </a:r>
            <a:endParaRPr sz="1600">
              <a:solidFill>
                <a:srgbClr val="043461"/>
              </a:solidFill>
              <a:latin typeface="Roboto"/>
              <a:ea typeface="Roboto"/>
              <a:cs typeface="Roboto"/>
              <a:sym typeface="Roboto"/>
            </a:endParaRPr>
          </a:p>
        </p:txBody>
      </p:sp>
      <p:sp>
        <p:nvSpPr>
          <p:cNvPr id="1087" name="Google Shape;1087;p86"/>
          <p:cNvSpPr/>
          <p:nvPr/>
        </p:nvSpPr>
        <p:spPr>
          <a:xfrm>
            <a:off x="1352550" y="3835850"/>
            <a:ext cx="6112200" cy="8928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solidFill>
                  <a:srgbClr val="043461"/>
                </a:solidFill>
                <a:latin typeface="Roboto"/>
                <a:ea typeface="Roboto"/>
                <a:cs typeface="Roboto"/>
                <a:sym typeface="Roboto"/>
              </a:rPr>
              <a:t>Create a line graph that shows the price trend of waterfront </a:t>
            </a:r>
            <a:br>
              <a:rPr lang="en" sz="1600">
                <a:solidFill>
                  <a:srgbClr val="043461"/>
                </a:solidFill>
                <a:latin typeface="Roboto"/>
                <a:ea typeface="Roboto"/>
                <a:cs typeface="Roboto"/>
                <a:sym typeface="Roboto"/>
              </a:rPr>
            </a:br>
            <a:r>
              <a:rPr lang="en" sz="1600">
                <a:solidFill>
                  <a:srgbClr val="043461"/>
                </a:solidFill>
                <a:latin typeface="Roboto"/>
                <a:ea typeface="Roboto"/>
                <a:cs typeface="Roboto"/>
                <a:sym typeface="Roboto"/>
              </a:rPr>
              <a:t>homes in St. Louis by the age of the home.</a:t>
            </a:r>
            <a:endParaRPr sz="1600">
              <a:solidFill>
                <a:srgbClr val="043461"/>
              </a:solidFill>
              <a:latin typeface="Roboto"/>
              <a:ea typeface="Roboto"/>
              <a:cs typeface="Roboto"/>
              <a:sym typeface="Roboto"/>
            </a:endParaRPr>
          </a:p>
        </p:txBody>
      </p:sp>
      <p:sp>
        <p:nvSpPr>
          <p:cNvPr id="1088" name="Google Shape;1088;p86"/>
          <p:cNvSpPr/>
          <p:nvPr/>
        </p:nvSpPr>
        <p:spPr>
          <a:xfrm>
            <a:off x="453233" y="3890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1089" name="Google Shape;1089;p86"/>
          <p:cNvSpPr/>
          <p:nvPr/>
        </p:nvSpPr>
        <p:spPr>
          <a:xfrm rot="10800000" flipH="1">
            <a:off x="453233" y="4169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8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8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04" name="Google Shape;1104;p89"/>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Variance, Standard Deviation and Z-Score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14" name="Google Shape;814;p62"/>
          <p:cNvSpPr txBox="1">
            <a:spLocks noGrp="1"/>
          </p:cNvSpPr>
          <p:nvPr>
            <p:ph type="title"/>
          </p:nvPr>
        </p:nvSpPr>
        <p:spPr>
          <a:xfrm>
            <a:off x="25" y="274800"/>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We are off to the races!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9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Quick Refresher</a:t>
            </a:r>
            <a:endParaRPr/>
          </a:p>
        </p:txBody>
      </p:sp>
      <p:sp>
        <p:nvSpPr>
          <p:cNvPr id="1110" name="Google Shape;1110;p9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91"/>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are the three measures </a:t>
            </a:r>
            <a:br>
              <a:rPr lang="en"/>
            </a:br>
            <a:r>
              <a:rPr lang="en"/>
              <a:t>of central tendency?</a:t>
            </a:r>
            <a:endParaRPr/>
          </a:p>
        </p:txBody>
      </p:sp>
      <p:sp>
        <p:nvSpPr>
          <p:cNvPr id="1116" name="Google Shape;1116;p9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9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mean, median and mode. </a:t>
            </a:r>
            <a:endParaRPr/>
          </a:p>
        </p:txBody>
      </p:sp>
      <p:sp>
        <p:nvSpPr>
          <p:cNvPr id="1122" name="Google Shape;1122;p9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23" name="Google Shape;1123;p9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 mean, median and mode.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124" name="Google Shape;1124;p92"/>
          <p:cNvSpPr txBox="1"/>
          <p:nvPr/>
        </p:nvSpPr>
        <p:spPr>
          <a:xfrm>
            <a:off x="230975" y="4306500"/>
            <a:ext cx="2796300" cy="36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Left Skew</a:t>
            </a:r>
            <a:endParaRPr b="1">
              <a:latin typeface="Roboto"/>
              <a:ea typeface="Roboto"/>
              <a:cs typeface="Roboto"/>
              <a:sym typeface="Roboto"/>
            </a:endParaRPr>
          </a:p>
        </p:txBody>
      </p:sp>
      <p:sp>
        <p:nvSpPr>
          <p:cNvPr id="1125" name="Google Shape;1125;p92"/>
          <p:cNvSpPr/>
          <p:nvPr/>
        </p:nvSpPr>
        <p:spPr>
          <a:xfrm>
            <a:off x="319100" y="3983791"/>
            <a:ext cx="182700" cy="296700"/>
          </a:xfrm>
          <a:prstGeom prst="re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2"/>
          <p:cNvSpPr/>
          <p:nvPr/>
        </p:nvSpPr>
        <p:spPr>
          <a:xfrm>
            <a:off x="541925" y="3754751"/>
            <a:ext cx="182700" cy="525600"/>
          </a:xfrm>
          <a:prstGeom prst="re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92"/>
          <p:cNvSpPr/>
          <p:nvPr/>
        </p:nvSpPr>
        <p:spPr>
          <a:xfrm>
            <a:off x="764750" y="3538121"/>
            <a:ext cx="182700" cy="742200"/>
          </a:xfrm>
          <a:prstGeom prst="re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2"/>
          <p:cNvSpPr/>
          <p:nvPr/>
        </p:nvSpPr>
        <p:spPr>
          <a:xfrm>
            <a:off x="987591" y="3355573"/>
            <a:ext cx="182700" cy="924900"/>
          </a:xfrm>
          <a:prstGeom prst="re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2"/>
          <p:cNvSpPr/>
          <p:nvPr/>
        </p:nvSpPr>
        <p:spPr>
          <a:xfrm>
            <a:off x="1210425" y="3245646"/>
            <a:ext cx="182700" cy="1035000"/>
          </a:xfrm>
          <a:prstGeom prst="re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2"/>
          <p:cNvSpPr/>
          <p:nvPr/>
        </p:nvSpPr>
        <p:spPr>
          <a:xfrm>
            <a:off x="1433250" y="3074696"/>
            <a:ext cx="182700" cy="1205700"/>
          </a:xfrm>
          <a:prstGeom prst="re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2"/>
          <p:cNvSpPr/>
          <p:nvPr/>
        </p:nvSpPr>
        <p:spPr>
          <a:xfrm>
            <a:off x="1656075" y="2843833"/>
            <a:ext cx="182700" cy="1436700"/>
          </a:xfrm>
          <a:prstGeom prst="re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2"/>
          <p:cNvSpPr/>
          <p:nvPr/>
        </p:nvSpPr>
        <p:spPr>
          <a:xfrm>
            <a:off x="1878900" y="2703643"/>
            <a:ext cx="182700" cy="1576800"/>
          </a:xfrm>
          <a:prstGeom prst="re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2"/>
          <p:cNvSpPr/>
          <p:nvPr/>
        </p:nvSpPr>
        <p:spPr>
          <a:xfrm>
            <a:off x="2101748" y="2571750"/>
            <a:ext cx="182700" cy="1708500"/>
          </a:xfrm>
          <a:prstGeom prst="re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2"/>
          <p:cNvSpPr/>
          <p:nvPr/>
        </p:nvSpPr>
        <p:spPr>
          <a:xfrm>
            <a:off x="2324575" y="2890745"/>
            <a:ext cx="182700" cy="1389900"/>
          </a:xfrm>
          <a:prstGeom prst="re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2"/>
          <p:cNvSpPr/>
          <p:nvPr/>
        </p:nvSpPr>
        <p:spPr>
          <a:xfrm>
            <a:off x="2547400" y="3245523"/>
            <a:ext cx="182700" cy="1035000"/>
          </a:xfrm>
          <a:prstGeom prst="re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2"/>
          <p:cNvSpPr/>
          <p:nvPr/>
        </p:nvSpPr>
        <p:spPr>
          <a:xfrm>
            <a:off x="2770225" y="3635859"/>
            <a:ext cx="182700" cy="644700"/>
          </a:xfrm>
          <a:prstGeom prst="re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2"/>
          <p:cNvSpPr txBox="1"/>
          <p:nvPr/>
        </p:nvSpPr>
        <p:spPr>
          <a:xfrm>
            <a:off x="3401375" y="4280800"/>
            <a:ext cx="2339100" cy="36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Normal Distribution</a:t>
            </a:r>
            <a:endParaRPr b="1">
              <a:latin typeface="Roboto"/>
              <a:ea typeface="Roboto"/>
              <a:cs typeface="Roboto"/>
              <a:sym typeface="Roboto"/>
            </a:endParaRPr>
          </a:p>
        </p:txBody>
      </p:sp>
      <p:sp>
        <p:nvSpPr>
          <p:cNvPr id="1138" name="Google Shape;1138;p92"/>
          <p:cNvSpPr/>
          <p:nvPr/>
        </p:nvSpPr>
        <p:spPr>
          <a:xfrm>
            <a:off x="3472200" y="3344460"/>
            <a:ext cx="182700" cy="944400"/>
          </a:xfrm>
          <a:prstGeom prst="re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2"/>
          <p:cNvSpPr/>
          <p:nvPr/>
        </p:nvSpPr>
        <p:spPr>
          <a:xfrm>
            <a:off x="3695031" y="3057854"/>
            <a:ext cx="182700" cy="1230900"/>
          </a:xfrm>
          <a:prstGeom prst="re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2"/>
          <p:cNvSpPr/>
          <p:nvPr/>
        </p:nvSpPr>
        <p:spPr>
          <a:xfrm>
            <a:off x="3917853" y="2869750"/>
            <a:ext cx="182700" cy="1418700"/>
          </a:xfrm>
          <a:prstGeom prst="re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92"/>
          <p:cNvSpPr/>
          <p:nvPr/>
        </p:nvSpPr>
        <p:spPr>
          <a:xfrm>
            <a:off x="4134900" y="2679951"/>
            <a:ext cx="182700" cy="1600800"/>
          </a:xfrm>
          <a:prstGeom prst="re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92"/>
          <p:cNvSpPr/>
          <p:nvPr/>
        </p:nvSpPr>
        <p:spPr>
          <a:xfrm>
            <a:off x="4357748" y="2546052"/>
            <a:ext cx="182700" cy="1734600"/>
          </a:xfrm>
          <a:prstGeom prst="re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3" name="Google Shape;1143;p92"/>
          <p:cNvCxnSpPr/>
          <p:nvPr/>
        </p:nvCxnSpPr>
        <p:spPr>
          <a:xfrm rot="10800000">
            <a:off x="3398300" y="2163600"/>
            <a:ext cx="0" cy="2142900"/>
          </a:xfrm>
          <a:prstGeom prst="straightConnector1">
            <a:avLst/>
          </a:prstGeom>
          <a:noFill/>
          <a:ln w="19050" cap="flat" cmpd="sng">
            <a:solidFill>
              <a:srgbClr val="000000"/>
            </a:solidFill>
            <a:prstDash val="solid"/>
            <a:round/>
            <a:headEnd type="none" w="med" len="med"/>
            <a:tailEnd type="none" w="med" len="med"/>
          </a:ln>
        </p:spPr>
      </p:cxnSp>
      <p:sp>
        <p:nvSpPr>
          <p:cNvPr id="1144" name="Google Shape;1144;p92"/>
          <p:cNvSpPr/>
          <p:nvPr/>
        </p:nvSpPr>
        <p:spPr>
          <a:xfrm flipH="1">
            <a:off x="5468250" y="3341800"/>
            <a:ext cx="182700" cy="964500"/>
          </a:xfrm>
          <a:prstGeom prst="re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92"/>
          <p:cNvSpPr/>
          <p:nvPr/>
        </p:nvSpPr>
        <p:spPr>
          <a:xfrm flipH="1">
            <a:off x="5245425" y="3057854"/>
            <a:ext cx="182700" cy="1230900"/>
          </a:xfrm>
          <a:prstGeom prst="re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92"/>
          <p:cNvSpPr/>
          <p:nvPr/>
        </p:nvSpPr>
        <p:spPr>
          <a:xfrm flipH="1">
            <a:off x="5022600" y="2869750"/>
            <a:ext cx="182700" cy="1418700"/>
          </a:xfrm>
          <a:prstGeom prst="re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92"/>
          <p:cNvSpPr/>
          <p:nvPr/>
        </p:nvSpPr>
        <p:spPr>
          <a:xfrm flipH="1">
            <a:off x="4805552" y="2679951"/>
            <a:ext cx="182700" cy="1600800"/>
          </a:xfrm>
          <a:prstGeom prst="re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92"/>
          <p:cNvSpPr/>
          <p:nvPr/>
        </p:nvSpPr>
        <p:spPr>
          <a:xfrm flipH="1">
            <a:off x="4582704" y="2546052"/>
            <a:ext cx="182700" cy="1734600"/>
          </a:xfrm>
          <a:prstGeom prst="re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9" name="Google Shape;1149;p92"/>
          <p:cNvCxnSpPr/>
          <p:nvPr/>
        </p:nvCxnSpPr>
        <p:spPr>
          <a:xfrm>
            <a:off x="4566875" y="2486638"/>
            <a:ext cx="0" cy="1810200"/>
          </a:xfrm>
          <a:prstGeom prst="straightConnector1">
            <a:avLst/>
          </a:prstGeom>
          <a:noFill/>
          <a:ln w="19050" cap="flat" cmpd="sng">
            <a:solidFill>
              <a:srgbClr val="000000"/>
            </a:solidFill>
            <a:prstDash val="solid"/>
            <a:round/>
            <a:headEnd type="oval" w="med" len="med"/>
            <a:tailEnd type="none" w="med" len="med"/>
          </a:ln>
        </p:spPr>
      </p:cxnSp>
      <p:sp>
        <p:nvSpPr>
          <p:cNvPr id="1150" name="Google Shape;1150;p92"/>
          <p:cNvSpPr txBox="1"/>
          <p:nvPr/>
        </p:nvSpPr>
        <p:spPr>
          <a:xfrm>
            <a:off x="4449454" y="1903738"/>
            <a:ext cx="894900" cy="36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000000"/>
                </a:solidFill>
                <a:latin typeface="Roboto"/>
                <a:ea typeface="Roboto"/>
                <a:cs typeface="Roboto"/>
                <a:sym typeface="Roboto"/>
              </a:rPr>
              <a:t>Mode Mean Median</a:t>
            </a:r>
            <a:endParaRPr sz="1800" b="1">
              <a:latin typeface="Roboto"/>
              <a:ea typeface="Roboto"/>
              <a:cs typeface="Roboto"/>
              <a:sym typeface="Roboto"/>
            </a:endParaRPr>
          </a:p>
        </p:txBody>
      </p:sp>
      <p:cxnSp>
        <p:nvCxnSpPr>
          <p:cNvPr id="1151" name="Google Shape;1151;p92"/>
          <p:cNvCxnSpPr/>
          <p:nvPr/>
        </p:nvCxnSpPr>
        <p:spPr>
          <a:xfrm>
            <a:off x="1633438" y="2869600"/>
            <a:ext cx="0" cy="1419000"/>
          </a:xfrm>
          <a:prstGeom prst="straightConnector1">
            <a:avLst/>
          </a:prstGeom>
          <a:noFill/>
          <a:ln w="19050" cap="flat" cmpd="sng">
            <a:solidFill>
              <a:srgbClr val="000000"/>
            </a:solidFill>
            <a:prstDash val="solid"/>
            <a:round/>
            <a:headEnd type="oval" w="med" len="med"/>
            <a:tailEnd type="none" w="med" len="med"/>
          </a:ln>
        </p:spPr>
      </p:cxnSp>
      <p:cxnSp>
        <p:nvCxnSpPr>
          <p:cNvPr id="1152" name="Google Shape;1152;p92"/>
          <p:cNvCxnSpPr/>
          <p:nvPr/>
        </p:nvCxnSpPr>
        <p:spPr>
          <a:xfrm>
            <a:off x="964400" y="3451000"/>
            <a:ext cx="0" cy="829800"/>
          </a:xfrm>
          <a:prstGeom prst="straightConnector1">
            <a:avLst/>
          </a:prstGeom>
          <a:noFill/>
          <a:ln w="19050" cap="flat" cmpd="sng">
            <a:solidFill>
              <a:srgbClr val="000000"/>
            </a:solidFill>
            <a:prstDash val="solid"/>
            <a:round/>
            <a:headEnd type="oval" w="med" len="med"/>
            <a:tailEnd type="none" w="med" len="med"/>
          </a:ln>
        </p:spPr>
      </p:cxnSp>
      <p:cxnSp>
        <p:nvCxnSpPr>
          <p:cNvPr id="1153" name="Google Shape;1153;p92"/>
          <p:cNvCxnSpPr/>
          <p:nvPr/>
        </p:nvCxnSpPr>
        <p:spPr>
          <a:xfrm rot="10800000">
            <a:off x="3397325" y="4296850"/>
            <a:ext cx="2339100" cy="0"/>
          </a:xfrm>
          <a:prstGeom prst="straightConnector1">
            <a:avLst/>
          </a:prstGeom>
          <a:noFill/>
          <a:ln w="19050" cap="flat" cmpd="sng">
            <a:solidFill>
              <a:srgbClr val="000000"/>
            </a:solidFill>
            <a:prstDash val="solid"/>
            <a:round/>
            <a:headEnd type="none" w="med" len="med"/>
            <a:tailEnd type="none" w="med" len="med"/>
          </a:ln>
        </p:spPr>
      </p:cxnSp>
      <p:cxnSp>
        <p:nvCxnSpPr>
          <p:cNvPr id="1154" name="Google Shape;1154;p92"/>
          <p:cNvCxnSpPr/>
          <p:nvPr/>
        </p:nvCxnSpPr>
        <p:spPr>
          <a:xfrm>
            <a:off x="2300875" y="2533175"/>
            <a:ext cx="0" cy="1743900"/>
          </a:xfrm>
          <a:prstGeom prst="straightConnector1">
            <a:avLst/>
          </a:prstGeom>
          <a:noFill/>
          <a:ln w="19050" cap="flat" cmpd="sng">
            <a:solidFill>
              <a:srgbClr val="000000"/>
            </a:solidFill>
            <a:prstDash val="solid"/>
            <a:round/>
            <a:headEnd type="oval" w="med" len="med"/>
            <a:tailEnd type="none" w="med" len="med"/>
          </a:ln>
        </p:spPr>
      </p:cxnSp>
      <p:grpSp>
        <p:nvGrpSpPr>
          <p:cNvPr id="1155" name="Google Shape;1155;p92"/>
          <p:cNvGrpSpPr/>
          <p:nvPr/>
        </p:nvGrpSpPr>
        <p:grpSpPr>
          <a:xfrm>
            <a:off x="253954" y="2153950"/>
            <a:ext cx="2746571" cy="2142900"/>
            <a:chOff x="3549725" y="2316000"/>
            <a:chExt cx="2339100" cy="2142900"/>
          </a:xfrm>
        </p:grpSpPr>
        <p:cxnSp>
          <p:nvCxnSpPr>
            <p:cNvPr id="1156" name="Google Shape;1156;p92"/>
            <p:cNvCxnSpPr/>
            <p:nvPr/>
          </p:nvCxnSpPr>
          <p:spPr>
            <a:xfrm rot="10800000">
              <a:off x="3550700" y="2316000"/>
              <a:ext cx="0" cy="2142900"/>
            </a:xfrm>
            <a:prstGeom prst="straightConnector1">
              <a:avLst/>
            </a:prstGeom>
            <a:noFill/>
            <a:ln w="19050" cap="flat" cmpd="sng">
              <a:solidFill>
                <a:srgbClr val="000000"/>
              </a:solidFill>
              <a:prstDash val="solid"/>
              <a:round/>
              <a:headEnd type="none" w="med" len="med"/>
              <a:tailEnd type="none" w="med" len="med"/>
            </a:ln>
          </p:spPr>
        </p:cxnSp>
        <p:cxnSp>
          <p:nvCxnSpPr>
            <p:cNvPr id="1157" name="Google Shape;1157;p92"/>
            <p:cNvCxnSpPr/>
            <p:nvPr/>
          </p:nvCxnSpPr>
          <p:spPr>
            <a:xfrm rot="10800000">
              <a:off x="3549725" y="4449250"/>
              <a:ext cx="2339100" cy="0"/>
            </a:xfrm>
            <a:prstGeom prst="straightConnector1">
              <a:avLst/>
            </a:prstGeom>
            <a:noFill/>
            <a:ln w="19050" cap="flat" cmpd="sng">
              <a:solidFill>
                <a:srgbClr val="000000"/>
              </a:solidFill>
              <a:prstDash val="solid"/>
              <a:round/>
              <a:headEnd type="none" w="med" len="med"/>
              <a:tailEnd type="none" w="med" len="med"/>
            </a:ln>
          </p:spPr>
        </p:cxnSp>
      </p:grpSp>
      <p:sp>
        <p:nvSpPr>
          <p:cNvPr id="1158" name="Google Shape;1158;p92"/>
          <p:cNvSpPr txBox="1"/>
          <p:nvPr/>
        </p:nvSpPr>
        <p:spPr>
          <a:xfrm>
            <a:off x="837742" y="2720100"/>
            <a:ext cx="894900" cy="36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Median</a:t>
            </a:r>
            <a:endParaRPr sz="1800" b="1">
              <a:latin typeface="Roboto"/>
              <a:ea typeface="Roboto"/>
              <a:cs typeface="Roboto"/>
              <a:sym typeface="Roboto"/>
            </a:endParaRPr>
          </a:p>
        </p:txBody>
      </p:sp>
      <p:sp>
        <p:nvSpPr>
          <p:cNvPr id="1159" name="Google Shape;1159;p92"/>
          <p:cNvSpPr txBox="1"/>
          <p:nvPr/>
        </p:nvSpPr>
        <p:spPr>
          <a:xfrm>
            <a:off x="408642" y="3133150"/>
            <a:ext cx="894900" cy="36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Mean</a:t>
            </a:r>
            <a:endParaRPr sz="1800" b="1">
              <a:latin typeface="Roboto"/>
              <a:ea typeface="Roboto"/>
              <a:cs typeface="Roboto"/>
              <a:sym typeface="Roboto"/>
            </a:endParaRPr>
          </a:p>
        </p:txBody>
      </p:sp>
      <p:sp>
        <p:nvSpPr>
          <p:cNvPr id="1160" name="Google Shape;1160;p92"/>
          <p:cNvSpPr txBox="1"/>
          <p:nvPr/>
        </p:nvSpPr>
        <p:spPr>
          <a:xfrm>
            <a:off x="2130104" y="2160750"/>
            <a:ext cx="894900" cy="36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Mode</a:t>
            </a:r>
            <a:endParaRPr sz="1800" b="1">
              <a:latin typeface="Roboto"/>
              <a:ea typeface="Roboto"/>
              <a:cs typeface="Roboto"/>
              <a:sym typeface="Roboto"/>
            </a:endParaRPr>
          </a:p>
        </p:txBody>
      </p:sp>
      <p:sp>
        <p:nvSpPr>
          <p:cNvPr id="1161" name="Google Shape;1161;p92"/>
          <p:cNvSpPr txBox="1"/>
          <p:nvPr/>
        </p:nvSpPr>
        <p:spPr>
          <a:xfrm flipH="1">
            <a:off x="6014504" y="4285625"/>
            <a:ext cx="2796300" cy="36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Right Skew</a:t>
            </a:r>
            <a:endParaRPr b="1">
              <a:latin typeface="Roboto"/>
              <a:ea typeface="Roboto"/>
              <a:cs typeface="Roboto"/>
              <a:sym typeface="Roboto"/>
            </a:endParaRPr>
          </a:p>
        </p:txBody>
      </p:sp>
      <p:sp>
        <p:nvSpPr>
          <p:cNvPr id="1162" name="Google Shape;1162;p92"/>
          <p:cNvSpPr/>
          <p:nvPr/>
        </p:nvSpPr>
        <p:spPr>
          <a:xfrm flipH="1">
            <a:off x="8539979" y="3962916"/>
            <a:ext cx="182700" cy="296700"/>
          </a:xfrm>
          <a:prstGeom prst="re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92"/>
          <p:cNvSpPr/>
          <p:nvPr/>
        </p:nvSpPr>
        <p:spPr>
          <a:xfrm flipH="1">
            <a:off x="8317154" y="3733876"/>
            <a:ext cx="182700" cy="525600"/>
          </a:xfrm>
          <a:prstGeom prst="re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92"/>
          <p:cNvSpPr/>
          <p:nvPr/>
        </p:nvSpPr>
        <p:spPr>
          <a:xfrm flipH="1">
            <a:off x="8094329" y="3517246"/>
            <a:ext cx="182700" cy="742200"/>
          </a:xfrm>
          <a:prstGeom prst="re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92"/>
          <p:cNvSpPr/>
          <p:nvPr/>
        </p:nvSpPr>
        <p:spPr>
          <a:xfrm flipH="1">
            <a:off x="7871488" y="3334698"/>
            <a:ext cx="182700" cy="924900"/>
          </a:xfrm>
          <a:prstGeom prst="re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92"/>
          <p:cNvSpPr/>
          <p:nvPr/>
        </p:nvSpPr>
        <p:spPr>
          <a:xfrm flipH="1">
            <a:off x="7648654" y="3224771"/>
            <a:ext cx="182700" cy="1035000"/>
          </a:xfrm>
          <a:prstGeom prst="re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92"/>
          <p:cNvSpPr/>
          <p:nvPr/>
        </p:nvSpPr>
        <p:spPr>
          <a:xfrm flipH="1">
            <a:off x="7425829" y="3053821"/>
            <a:ext cx="182700" cy="1205700"/>
          </a:xfrm>
          <a:prstGeom prst="re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92"/>
          <p:cNvSpPr/>
          <p:nvPr/>
        </p:nvSpPr>
        <p:spPr>
          <a:xfrm flipH="1">
            <a:off x="7203004" y="2822958"/>
            <a:ext cx="182700" cy="1436700"/>
          </a:xfrm>
          <a:prstGeom prst="re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92"/>
          <p:cNvSpPr/>
          <p:nvPr/>
        </p:nvSpPr>
        <p:spPr>
          <a:xfrm flipH="1">
            <a:off x="6980179" y="2682768"/>
            <a:ext cx="182700" cy="1576800"/>
          </a:xfrm>
          <a:prstGeom prst="re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92"/>
          <p:cNvSpPr/>
          <p:nvPr/>
        </p:nvSpPr>
        <p:spPr>
          <a:xfrm flipH="1">
            <a:off x="6757331" y="2550875"/>
            <a:ext cx="182700" cy="1708500"/>
          </a:xfrm>
          <a:prstGeom prst="re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92"/>
          <p:cNvSpPr/>
          <p:nvPr/>
        </p:nvSpPr>
        <p:spPr>
          <a:xfrm flipH="1">
            <a:off x="6534504" y="2869870"/>
            <a:ext cx="182700" cy="1389900"/>
          </a:xfrm>
          <a:prstGeom prst="re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92"/>
          <p:cNvSpPr/>
          <p:nvPr/>
        </p:nvSpPr>
        <p:spPr>
          <a:xfrm flipH="1">
            <a:off x="6311679" y="3224648"/>
            <a:ext cx="182700" cy="1035000"/>
          </a:xfrm>
          <a:prstGeom prst="re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3" name="Google Shape;1173;p92"/>
          <p:cNvCxnSpPr/>
          <p:nvPr/>
        </p:nvCxnSpPr>
        <p:spPr>
          <a:xfrm>
            <a:off x="7408342" y="2848725"/>
            <a:ext cx="0" cy="1419000"/>
          </a:xfrm>
          <a:prstGeom prst="straightConnector1">
            <a:avLst/>
          </a:prstGeom>
          <a:noFill/>
          <a:ln w="19050" cap="flat" cmpd="sng">
            <a:solidFill>
              <a:srgbClr val="000000"/>
            </a:solidFill>
            <a:prstDash val="solid"/>
            <a:round/>
            <a:headEnd type="oval" w="med" len="med"/>
            <a:tailEnd type="none" w="med" len="med"/>
          </a:ln>
        </p:spPr>
      </p:cxnSp>
      <p:cxnSp>
        <p:nvCxnSpPr>
          <p:cNvPr id="1174" name="Google Shape;1174;p92"/>
          <p:cNvCxnSpPr/>
          <p:nvPr/>
        </p:nvCxnSpPr>
        <p:spPr>
          <a:xfrm>
            <a:off x="8074142" y="3437925"/>
            <a:ext cx="0" cy="829800"/>
          </a:xfrm>
          <a:prstGeom prst="straightConnector1">
            <a:avLst/>
          </a:prstGeom>
          <a:noFill/>
          <a:ln w="19050" cap="flat" cmpd="sng">
            <a:solidFill>
              <a:srgbClr val="000000"/>
            </a:solidFill>
            <a:prstDash val="solid"/>
            <a:round/>
            <a:headEnd type="oval" w="med" len="med"/>
            <a:tailEnd type="none" w="med" len="med"/>
          </a:ln>
        </p:spPr>
      </p:cxnSp>
      <p:cxnSp>
        <p:nvCxnSpPr>
          <p:cNvPr id="1175" name="Google Shape;1175;p92"/>
          <p:cNvCxnSpPr/>
          <p:nvPr/>
        </p:nvCxnSpPr>
        <p:spPr>
          <a:xfrm>
            <a:off x="6735429" y="2522425"/>
            <a:ext cx="0" cy="1743900"/>
          </a:xfrm>
          <a:prstGeom prst="straightConnector1">
            <a:avLst/>
          </a:prstGeom>
          <a:noFill/>
          <a:ln w="19050" cap="flat" cmpd="sng">
            <a:solidFill>
              <a:srgbClr val="000000"/>
            </a:solidFill>
            <a:prstDash val="solid"/>
            <a:round/>
            <a:headEnd type="oval" w="med" len="med"/>
            <a:tailEnd type="none" w="med" len="med"/>
          </a:ln>
        </p:spPr>
      </p:cxnSp>
      <p:cxnSp>
        <p:nvCxnSpPr>
          <p:cNvPr id="1176" name="Google Shape;1176;p92"/>
          <p:cNvCxnSpPr/>
          <p:nvPr/>
        </p:nvCxnSpPr>
        <p:spPr>
          <a:xfrm rot="10800000">
            <a:off x="6205580" y="2124825"/>
            <a:ext cx="0" cy="2142900"/>
          </a:xfrm>
          <a:prstGeom prst="straightConnector1">
            <a:avLst/>
          </a:prstGeom>
          <a:noFill/>
          <a:ln w="19050" cap="flat" cmpd="sng">
            <a:solidFill>
              <a:srgbClr val="000000"/>
            </a:solidFill>
            <a:prstDash val="solid"/>
            <a:round/>
            <a:headEnd type="none" w="med" len="med"/>
            <a:tailEnd type="none" w="med" len="med"/>
          </a:ln>
        </p:spPr>
      </p:cxnSp>
      <p:cxnSp>
        <p:nvCxnSpPr>
          <p:cNvPr id="1177" name="Google Shape;1177;p92"/>
          <p:cNvCxnSpPr/>
          <p:nvPr/>
        </p:nvCxnSpPr>
        <p:spPr>
          <a:xfrm>
            <a:off x="6193654" y="4266325"/>
            <a:ext cx="2746500" cy="0"/>
          </a:xfrm>
          <a:prstGeom prst="straightConnector1">
            <a:avLst/>
          </a:prstGeom>
          <a:noFill/>
          <a:ln w="19050" cap="flat" cmpd="sng">
            <a:solidFill>
              <a:srgbClr val="000000"/>
            </a:solidFill>
            <a:prstDash val="solid"/>
            <a:round/>
            <a:headEnd type="none" w="med" len="med"/>
            <a:tailEnd type="none" w="med" len="med"/>
          </a:ln>
        </p:spPr>
      </p:cxnSp>
      <p:sp>
        <p:nvSpPr>
          <p:cNvPr id="1178" name="Google Shape;1178;p92"/>
          <p:cNvSpPr txBox="1"/>
          <p:nvPr/>
        </p:nvSpPr>
        <p:spPr>
          <a:xfrm flipH="1">
            <a:off x="7385338" y="2699225"/>
            <a:ext cx="894900" cy="36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Median</a:t>
            </a:r>
            <a:endParaRPr sz="1800" b="1">
              <a:latin typeface="Roboto"/>
              <a:ea typeface="Roboto"/>
              <a:cs typeface="Roboto"/>
              <a:sym typeface="Roboto"/>
            </a:endParaRPr>
          </a:p>
        </p:txBody>
      </p:sp>
      <p:sp>
        <p:nvSpPr>
          <p:cNvPr id="1179" name="Google Shape;1179;p92"/>
          <p:cNvSpPr txBox="1"/>
          <p:nvPr/>
        </p:nvSpPr>
        <p:spPr>
          <a:xfrm flipH="1">
            <a:off x="8119238" y="3188475"/>
            <a:ext cx="894900" cy="36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Mean</a:t>
            </a:r>
            <a:endParaRPr sz="1800" b="1">
              <a:latin typeface="Roboto"/>
              <a:ea typeface="Roboto"/>
              <a:cs typeface="Roboto"/>
              <a:sym typeface="Roboto"/>
            </a:endParaRPr>
          </a:p>
        </p:txBody>
      </p:sp>
      <p:sp>
        <p:nvSpPr>
          <p:cNvPr id="1180" name="Google Shape;1180;p92"/>
          <p:cNvSpPr txBox="1"/>
          <p:nvPr/>
        </p:nvSpPr>
        <p:spPr>
          <a:xfrm flipH="1">
            <a:off x="6626375" y="2157984"/>
            <a:ext cx="894900" cy="36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Mode</a:t>
            </a:r>
            <a:endParaRPr sz="1800" b="1">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95"/>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Clr>
                <a:schemeClr val="dk1"/>
              </a:buClr>
              <a:buSzPts val="1100"/>
              <a:buFont typeface="Arial"/>
              <a:buNone/>
            </a:pPr>
            <a:r>
              <a:rPr lang="en"/>
              <a:t>How do you describe </a:t>
            </a:r>
            <a:endParaRPr/>
          </a:p>
          <a:p>
            <a:pPr marL="0" lvl="0" indent="0" algn="ctr" rtl="0">
              <a:spcBef>
                <a:spcPts val="0"/>
              </a:spcBef>
              <a:spcAft>
                <a:spcPts val="0"/>
              </a:spcAft>
              <a:buNone/>
            </a:pPr>
            <a:r>
              <a:rPr lang="en"/>
              <a:t>the variability of a data set?</a:t>
            </a:r>
            <a:endParaRPr/>
          </a:p>
        </p:txBody>
      </p:sp>
      <p:sp>
        <p:nvSpPr>
          <p:cNvPr id="1201" name="Google Shape;1201;p9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Variability of a Data Set</a:t>
            </a:r>
            <a:endParaRPr/>
          </a:p>
        </p:txBody>
      </p:sp>
      <p:sp>
        <p:nvSpPr>
          <p:cNvPr id="1207" name="Google Shape;1207;p9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8" name="Google Shape;1208;p9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Three summary statistics metrics for describing variability:</a:t>
            </a:r>
            <a:endParaRPr/>
          </a:p>
        </p:txBody>
      </p:sp>
      <p:sp>
        <p:nvSpPr>
          <p:cNvPr id="1209" name="Google Shape;1209;p96"/>
          <p:cNvSpPr/>
          <p:nvPr/>
        </p:nvSpPr>
        <p:spPr>
          <a:xfrm>
            <a:off x="1352550" y="137882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solidFill>
                  <a:srgbClr val="043461"/>
                </a:solidFill>
                <a:latin typeface="Roboto"/>
                <a:ea typeface="Roboto"/>
                <a:cs typeface="Roboto"/>
                <a:sym typeface="Roboto"/>
              </a:rPr>
              <a:t>Variance</a:t>
            </a:r>
            <a:endParaRPr sz="1800">
              <a:solidFill>
                <a:srgbClr val="043461"/>
              </a:solidFill>
              <a:latin typeface="Roboto"/>
              <a:ea typeface="Roboto"/>
              <a:cs typeface="Roboto"/>
              <a:sym typeface="Roboto"/>
            </a:endParaRPr>
          </a:p>
        </p:txBody>
      </p:sp>
      <p:grpSp>
        <p:nvGrpSpPr>
          <p:cNvPr id="1210" name="Google Shape;1210;p96"/>
          <p:cNvGrpSpPr/>
          <p:nvPr/>
        </p:nvGrpSpPr>
        <p:grpSpPr>
          <a:xfrm>
            <a:off x="457200" y="1378813"/>
            <a:ext cx="776889" cy="621300"/>
            <a:chOff x="457200" y="1378813"/>
            <a:chExt cx="776889" cy="621300"/>
          </a:xfrm>
        </p:grpSpPr>
        <p:sp>
          <p:nvSpPr>
            <p:cNvPr id="1211" name="Google Shape;1211;p9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12" name="Google Shape;1212;p9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213" name="Google Shape;1213;p96"/>
          <p:cNvGrpSpPr/>
          <p:nvPr/>
        </p:nvGrpSpPr>
        <p:grpSpPr>
          <a:xfrm>
            <a:off x="457200" y="2228725"/>
            <a:ext cx="776889" cy="621300"/>
            <a:chOff x="457200" y="1378813"/>
            <a:chExt cx="776889" cy="621300"/>
          </a:xfrm>
        </p:grpSpPr>
        <p:sp>
          <p:nvSpPr>
            <p:cNvPr id="1214" name="Google Shape;1214;p9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15" name="Google Shape;1215;p9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216" name="Google Shape;1216;p96"/>
          <p:cNvGrpSpPr/>
          <p:nvPr/>
        </p:nvGrpSpPr>
        <p:grpSpPr>
          <a:xfrm>
            <a:off x="457200" y="3073850"/>
            <a:ext cx="776889" cy="621300"/>
            <a:chOff x="457200" y="1378813"/>
            <a:chExt cx="776889" cy="621300"/>
          </a:xfrm>
        </p:grpSpPr>
        <p:sp>
          <p:nvSpPr>
            <p:cNvPr id="1217" name="Google Shape;1217;p9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8" name="Google Shape;1218;p9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219" name="Google Shape;1219;p96"/>
          <p:cNvSpPr/>
          <p:nvPr/>
        </p:nvSpPr>
        <p:spPr>
          <a:xfrm>
            <a:off x="1352550" y="2231136"/>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solidFill>
                  <a:srgbClr val="043461"/>
                </a:solidFill>
                <a:latin typeface="Roboto"/>
                <a:ea typeface="Roboto"/>
                <a:cs typeface="Roboto"/>
                <a:sym typeface="Roboto"/>
              </a:rPr>
              <a:t>Standard Deviation</a:t>
            </a:r>
            <a:endParaRPr sz="1800">
              <a:solidFill>
                <a:srgbClr val="043461"/>
              </a:solidFill>
              <a:latin typeface="Roboto"/>
              <a:ea typeface="Roboto"/>
              <a:cs typeface="Roboto"/>
              <a:sym typeface="Roboto"/>
            </a:endParaRPr>
          </a:p>
        </p:txBody>
      </p:sp>
      <p:sp>
        <p:nvSpPr>
          <p:cNvPr id="1220" name="Google Shape;1220;p96"/>
          <p:cNvSpPr/>
          <p:nvPr/>
        </p:nvSpPr>
        <p:spPr>
          <a:xfrm>
            <a:off x="1352550" y="307385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solidFill>
                  <a:srgbClr val="043461"/>
                </a:solidFill>
                <a:latin typeface="Roboto"/>
                <a:ea typeface="Roboto"/>
                <a:cs typeface="Roboto"/>
                <a:sym typeface="Roboto"/>
              </a:rPr>
              <a:t>Z-Score</a:t>
            </a:r>
            <a:endParaRPr sz="1800">
              <a:solidFill>
                <a:srgbClr val="04346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Variance</a:t>
            </a:r>
            <a:endParaRPr>
              <a:solidFill>
                <a:schemeClr val="dk1"/>
              </a:solidFill>
            </a:endParaRPr>
          </a:p>
          <a:p>
            <a:pPr marL="0" lvl="0" indent="0" algn="l" rtl="0">
              <a:spcBef>
                <a:spcPts val="0"/>
              </a:spcBef>
              <a:spcAft>
                <a:spcPts val="0"/>
              </a:spcAft>
              <a:buNone/>
            </a:pPr>
            <a:endParaRPr/>
          </a:p>
        </p:txBody>
      </p:sp>
      <p:sp>
        <p:nvSpPr>
          <p:cNvPr id="1226" name="Google Shape;1226;p9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7" name="Google Shape;1227;p97"/>
          <p:cNvSpPr/>
          <p:nvPr/>
        </p:nvSpPr>
        <p:spPr>
          <a:xfrm>
            <a:off x="4553575" y="4179100"/>
            <a:ext cx="460500" cy="486300"/>
          </a:xfrm>
          <a:prstGeom prst="rect">
            <a:avLst/>
          </a:prstGeom>
          <a:solidFill>
            <a:srgbClr val="E27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97"/>
          <p:cNvSpPr/>
          <p:nvPr/>
        </p:nvSpPr>
        <p:spPr>
          <a:xfrm>
            <a:off x="2032400" y="3492700"/>
            <a:ext cx="800100" cy="8502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97"/>
          <p:cNvSpPr/>
          <p:nvPr/>
        </p:nvSpPr>
        <p:spPr>
          <a:xfrm>
            <a:off x="4651550" y="3362425"/>
            <a:ext cx="577800" cy="5337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97"/>
          <p:cNvSpPr/>
          <p:nvPr/>
        </p:nvSpPr>
        <p:spPr>
          <a:xfrm>
            <a:off x="5911800" y="3295825"/>
            <a:ext cx="460500" cy="600300"/>
          </a:xfrm>
          <a:prstGeom prst="rect">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1" name="Google Shape;1231;p97"/>
          <p:cNvPicPr preferRelativeResize="0"/>
          <p:nvPr/>
        </p:nvPicPr>
        <p:blipFill>
          <a:blip r:embed="rId3">
            <a:alphaModFix/>
          </a:blip>
          <a:stretch>
            <a:fillRect/>
          </a:stretch>
        </p:blipFill>
        <p:spPr>
          <a:xfrm>
            <a:off x="2032400" y="3027800"/>
            <a:ext cx="4953000" cy="1685925"/>
          </a:xfrm>
          <a:prstGeom prst="rect">
            <a:avLst/>
          </a:prstGeom>
          <a:noFill/>
          <a:ln>
            <a:noFill/>
          </a:ln>
        </p:spPr>
      </p:pic>
      <p:sp>
        <p:nvSpPr>
          <p:cNvPr id="1232" name="Google Shape;1232;p97"/>
          <p:cNvSpPr txBox="1"/>
          <p:nvPr/>
        </p:nvSpPr>
        <p:spPr>
          <a:xfrm>
            <a:off x="152400" y="3715513"/>
            <a:ext cx="2353200" cy="5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00"/>
                </a:solidFill>
                <a:highlight>
                  <a:srgbClr val="FFFF00"/>
                </a:highlight>
                <a:latin typeface="Roboto"/>
                <a:ea typeface="Roboto"/>
                <a:cs typeface="Roboto"/>
                <a:sym typeface="Roboto"/>
              </a:rPr>
              <a:t>Sample variance</a:t>
            </a:r>
            <a:endParaRPr sz="1800" b="1">
              <a:highlight>
                <a:srgbClr val="FFFF00"/>
              </a:highlight>
            </a:endParaRPr>
          </a:p>
        </p:txBody>
      </p:sp>
      <p:sp>
        <p:nvSpPr>
          <p:cNvPr id="1233" name="Google Shape;1233;p97"/>
          <p:cNvSpPr txBox="1"/>
          <p:nvPr/>
        </p:nvSpPr>
        <p:spPr>
          <a:xfrm>
            <a:off x="1554100" y="2748088"/>
            <a:ext cx="4278300" cy="7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00"/>
                </a:solidFill>
                <a:highlight>
                  <a:srgbClr val="00FFFF"/>
                </a:highlight>
                <a:latin typeface="Roboto"/>
                <a:ea typeface="Roboto"/>
                <a:cs typeface="Roboto"/>
                <a:sym typeface="Roboto"/>
              </a:rPr>
              <a:t>The value of the one observation</a:t>
            </a:r>
            <a:endParaRPr sz="1800" b="1">
              <a:highlight>
                <a:srgbClr val="00FFFF"/>
              </a:highlight>
            </a:endParaRPr>
          </a:p>
        </p:txBody>
      </p:sp>
      <p:sp>
        <p:nvSpPr>
          <p:cNvPr id="1234" name="Google Shape;1234;p97"/>
          <p:cNvSpPr txBox="1"/>
          <p:nvPr/>
        </p:nvSpPr>
        <p:spPr>
          <a:xfrm>
            <a:off x="5154375" y="2756050"/>
            <a:ext cx="4278300" cy="7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00"/>
                </a:solidFill>
                <a:highlight>
                  <a:srgbClr val="00FF00"/>
                </a:highlight>
                <a:latin typeface="Roboto"/>
                <a:ea typeface="Roboto"/>
                <a:cs typeface="Roboto"/>
                <a:sym typeface="Roboto"/>
              </a:rPr>
              <a:t>The mean value of all observations</a:t>
            </a:r>
            <a:endParaRPr sz="1800" b="1">
              <a:highlight>
                <a:srgbClr val="00FF00"/>
              </a:highlight>
            </a:endParaRPr>
          </a:p>
        </p:txBody>
      </p:sp>
      <p:sp>
        <p:nvSpPr>
          <p:cNvPr id="1235" name="Google Shape;1235;p97"/>
          <p:cNvSpPr txBox="1"/>
          <p:nvPr/>
        </p:nvSpPr>
        <p:spPr>
          <a:xfrm>
            <a:off x="1529650" y="4316088"/>
            <a:ext cx="3375900" cy="5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00"/>
                </a:solidFill>
                <a:highlight>
                  <a:srgbClr val="E279F3"/>
                </a:highlight>
                <a:latin typeface="Roboto"/>
                <a:ea typeface="Roboto"/>
                <a:cs typeface="Roboto"/>
                <a:sym typeface="Roboto"/>
              </a:rPr>
              <a:t>The number of observations</a:t>
            </a:r>
            <a:endParaRPr sz="1800" b="1">
              <a:highlight>
                <a:srgbClr val="E279F3"/>
              </a:highlight>
            </a:endParaRPr>
          </a:p>
        </p:txBody>
      </p:sp>
      <p:sp>
        <p:nvSpPr>
          <p:cNvPr id="1236" name="Google Shape;1236;p97"/>
          <p:cNvSpPr/>
          <p:nvPr/>
        </p:nvSpPr>
        <p:spPr>
          <a:xfrm>
            <a:off x="1271182" y="766850"/>
            <a:ext cx="7555500" cy="5796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solidFill>
                  <a:srgbClr val="043461"/>
                </a:solidFill>
                <a:latin typeface="Roboto"/>
                <a:ea typeface="Roboto"/>
                <a:cs typeface="Roboto"/>
                <a:sym typeface="Roboto"/>
              </a:rPr>
              <a:t>Used to describe how far values in the data set are from the mean</a:t>
            </a:r>
            <a:endParaRPr>
              <a:solidFill>
                <a:srgbClr val="043461"/>
              </a:solidFill>
              <a:latin typeface="Roboto"/>
              <a:ea typeface="Roboto"/>
              <a:cs typeface="Roboto"/>
              <a:sym typeface="Roboto"/>
            </a:endParaRPr>
          </a:p>
        </p:txBody>
      </p:sp>
      <p:sp>
        <p:nvSpPr>
          <p:cNvPr id="1237" name="Google Shape;1237;p97"/>
          <p:cNvSpPr/>
          <p:nvPr/>
        </p:nvSpPr>
        <p:spPr>
          <a:xfrm>
            <a:off x="1261225" y="1422142"/>
            <a:ext cx="7555500" cy="5796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rgbClr val="043461"/>
                </a:solidFill>
                <a:latin typeface="Roboto"/>
                <a:ea typeface="Roboto"/>
                <a:cs typeface="Roboto"/>
                <a:sym typeface="Roboto"/>
              </a:rPr>
              <a:t>Describes how much variation exists in the data</a:t>
            </a:r>
            <a:endParaRPr>
              <a:solidFill>
                <a:srgbClr val="043461"/>
              </a:solidFill>
              <a:latin typeface="Roboto"/>
              <a:ea typeface="Roboto"/>
              <a:cs typeface="Roboto"/>
              <a:sym typeface="Roboto"/>
            </a:endParaRPr>
          </a:p>
        </p:txBody>
      </p:sp>
      <p:sp>
        <p:nvSpPr>
          <p:cNvPr id="1238" name="Google Shape;1238;p97"/>
          <p:cNvSpPr/>
          <p:nvPr/>
        </p:nvSpPr>
        <p:spPr>
          <a:xfrm>
            <a:off x="1261225" y="2066252"/>
            <a:ext cx="7555500" cy="5796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solidFill>
                  <a:srgbClr val="043461"/>
                </a:solidFill>
                <a:latin typeface="Roboto"/>
                <a:ea typeface="Roboto"/>
                <a:cs typeface="Roboto"/>
                <a:sym typeface="Roboto"/>
              </a:rPr>
              <a:t>Variance considers the distance of each value in the data set from the center of the data</a:t>
            </a:r>
            <a:endParaRPr>
              <a:solidFill>
                <a:srgbClr val="043461"/>
              </a:solidFill>
              <a:latin typeface="Roboto"/>
              <a:ea typeface="Roboto"/>
              <a:cs typeface="Roboto"/>
              <a:sym typeface="Roboto"/>
            </a:endParaRPr>
          </a:p>
        </p:txBody>
      </p:sp>
      <p:sp>
        <p:nvSpPr>
          <p:cNvPr id="1239" name="Google Shape;1239;p97"/>
          <p:cNvSpPr/>
          <p:nvPr/>
        </p:nvSpPr>
        <p:spPr>
          <a:xfrm>
            <a:off x="419710" y="820746"/>
            <a:ext cx="693958" cy="235457"/>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1240" name="Google Shape;1240;p97"/>
          <p:cNvSpPr/>
          <p:nvPr/>
        </p:nvSpPr>
        <p:spPr>
          <a:xfrm rot="10800000" flipH="1">
            <a:off x="419710" y="1080702"/>
            <a:ext cx="693958" cy="235457"/>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1241" name="Google Shape;1241;p97"/>
          <p:cNvSpPr/>
          <p:nvPr/>
        </p:nvSpPr>
        <p:spPr>
          <a:xfrm>
            <a:off x="419710" y="1459830"/>
            <a:ext cx="693958" cy="235457"/>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1242" name="Google Shape;1242;p97"/>
          <p:cNvSpPr/>
          <p:nvPr/>
        </p:nvSpPr>
        <p:spPr>
          <a:xfrm rot="10800000" flipH="1">
            <a:off x="419710" y="1719787"/>
            <a:ext cx="693958" cy="235457"/>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1243" name="Google Shape;1243;p97"/>
          <p:cNvSpPr/>
          <p:nvPr/>
        </p:nvSpPr>
        <p:spPr>
          <a:xfrm>
            <a:off x="419710" y="2127805"/>
            <a:ext cx="693958" cy="235457"/>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1244" name="Google Shape;1244;p97"/>
          <p:cNvSpPr/>
          <p:nvPr/>
        </p:nvSpPr>
        <p:spPr>
          <a:xfrm rot="10800000" flipH="1">
            <a:off x="419710" y="2387761"/>
            <a:ext cx="693958" cy="235457"/>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9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9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55" name="Google Shape;1255;p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Standard Deviation</a:t>
            </a:r>
            <a:endParaRPr/>
          </a:p>
        </p:txBody>
      </p:sp>
      <p:sp>
        <p:nvSpPr>
          <p:cNvPr id="1256" name="Google Shape;1256;p99"/>
          <p:cNvSpPr/>
          <p:nvPr/>
        </p:nvSpPr>
        <p:spPr>
          <a:xfrm>
            <a:off x="1271182" y="766850"/>
            <a:ext cx="7555500" cy="5796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solidFill>
                  <a:srgbClr val="043461"/>
                </a:solidFill>
                <a:latin typeface="Roboto"/>
                <a:ea typeface="Roboto"/>
                <a:cs typeface="Roboto"/>
                <a:sym typeface="Roboto"/>
              </a:rPr>
              <a:t>Describes how spread out the data is from the mean</a:t>
            </a:r>
            <a:endParaRPr>
              <a:solidFill>
                <a:srgbClr val="043461"/>
              </a:solidFill>
              <a:latin typeface="Roboto"/>
              <a:ea typeface="Roboto"/>
              <a:cs typeface="Roboto"/>
              <a:sym typeface="Roboto"/>
            </a:endParaRPr>
          </a:p>
        </p:txBody>
      </p:sp>
      <p:sp>
        <p:nvSpPr>
          <p:cNvPr id="1257" name="Google Shape;1257;p99"/>
          <p:cNvSpPr/>
          <p:nvPr/>
        </p:nvSpPr>
        <p:spPr>
          <a:xfrm>
            <a:off x="1261225" y="1422142"/>
            <a:ext cx="7555500" cy="5796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solidFill>
                  <a:srgbClr val="043461"/>
                </a:solidFill>
                <a:latin typeface="Roboto"/>
                <a:ea typeface="Roboto"/>
                <a:cs typeface="Roboto"/>
                <a:sym typeface="Roboto"/>
              </a:rPr>
              <a:t>Calculated from the square root of the variance</a:t>
            </a:r>
            <a:endParaRPr>
              <a:solidFill>
                <a:srgbClr val="043461"/>
              </a:solidFill>
              <a:latin typeface="Roboto"/>
              <a:ea typeface="Roboto"/>
              <a:cs typeface="Roboto"/>
              <a:sym typeface="Roboto"/>
            </a:endParaRPr>
          </a:p>
        </p:txBody>
      </p:sp>
      <p:sp>
        <p:nvSpPr>
          <p:cNvPr id="1258" name="Google Shape;1258;p99"/>
          <p:cNvSpPr/>
          <p:nvPr/>
        </p:nvSpPr>
        <p:spPr>
          <a:xfrm>
            <a:off x="1261225" y="2066252"/>
            <a:ext cx="7555500" cy="5796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solidFill>
                  <a:srgbClr val="043461"/>
                </a:solidFill>
                <a:latin typeface="Roboto"/>
                <a:ea typeface="Roboto"/>
                <a:cs typeface="Roboto"/>
                <a:sym typeface="Roboto"/>
              </a:rPr>
              <a:t>In the same units of measurement as the mean</a:t>
            </a:r>
            <a:endParaRPr>
              <a:solidFill>
                <a:srgbClr val="043461"/>
              </a:solidFill>
              <a:latin typeface="Roboto"/>
              <a:ea typeface="Roboto"/>
              <a:cs typeface="Roboto"/>
              <a:sym typeface="Roboto"/>
            </a:endParaRPr>
          </a:p>
        </p:txBody>
      </p:sp>
      <p:sp>
        <p:nvSpPr>
          <p:cNvPr id="1259" name="Google Shape;1259;p99"/>
          <p:cNvSpPr/>
          <p:nvPr/>
        </p:nvSpPr>
        <p:spPr>
          <a:xfrm>
            <a:off x="419710" y="820746"/>
            <a:ext cx="693958" cy="235457"/>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1260" name="Google Shape;1260;p99"/>
          <p:cNvSpPr/>
          <p:nvPr/>
        </p:nvSpPr>
        <p:spPr>
          <a:xfrm rot="10800000" flipH="1">
            <a:off x="419710" y="1080702"/>
            <a:ext cx="693958" cy="235457"/>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1261" name="Google Shape;1261;p99"/>
          <p:cNvSpPr/>
          <p:nvPr/>
        </p:nvSpPr>
        <p:spPr>
          <a:xfrm>
            <a:off x="419710" y="1459830"/>
            <a:ext cx="693958" cy="235457"/>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1262" name="Google Shape;1262;p99"/>
          <p:cNvSpPr/>
          <p:nvPr/>
        </p:nvSpPr>
        <p:spPr>
          <a:xfrm rot="10800000" flipH="1">
            <a:off x="419710" y="1719787"/>
            <a:ext cx="693958" cy="235457"/>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1263" name="Google Shape;1263;p99"/>
          <p:cNvSpPr/>
          <p:nvPr/>
        </p:nvSpPr>
        <p:spPr>
          <a:xfrm>
            <a:off x="419710" y="2127805"/>
            <a:ext cx="693958" cy="235457"/>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1264" name="Google Shape;1264;p99"/>
          <p:cNvSpPr/>
          <p:nvPr/>
        </p:nvSpPr>
        <p:spPr>
          <a:xfrm rot="10800000" flipH="1">
            <a:off x="419710" y="2387761"/>
            <a:ext cx="693958" cy="235457"/>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pic>
        <p:nvPicPr>
          <p:cNvPr id="1265" name="Google Shape;1265;p99"/>
          <p:cNvPicPr preferRelativeResize="0"/>
          <p:nvPr/>
        </p:nvPicPr>
        <p:blipFill rotWithShape="1">
          <a:blip r:embed="rId3">
            <a:alphaModFix/>
          </a:blip>
          <a:srcRect/>
          <a:stretch/>
        </p:blipFill>
        <p:spPr>
          <a:xfrm>
            <a:off x="2993733" y="3202111"/>
            <a:ext cx="3364543" cy="1078251"/>
          </a:xfrm>
          <a:prstGeom prst="rect">
            <a:avLst/>
          </a:prstGeom>
          <a:noFill/>
          <a:ln>
            <a:noFill/>
          </a:ln>
        </p:spPr>
      </p:pic>
      <p:sp>
        <p:nvSpPr>
          <p:cNvPr id="1266" name="Google Shape;1266;p99"/>
          <p:cNvSpPr/>
          <p:nvPr/>
        </p:nvSpPr>
        <p:spPr>
          <a:xfrm>
            <a:off x="5405337" y="3412462"/>
            <a:ext cx="1130100" cy="85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7" name="Google Shape;1267;p99"/>
          <p:cNvPicPr preferRelativeResize="0"/>
          <p:nvPr/>
        </p:nvPicPr>
        <p:blipFill>
          <a:blip r:embed="rId4">
            <a:alphaModFix/>
          </a:blip>
          <a:stretch>
            <a:fillRect/>
          </a:stretch>
        </p:blipFill>
        <p:spPr>
          <a:xfrm>
            <a:off x="5405337" y="3396694"/>
            <a:ext cx="883669" cy="883669"/>
          </a:xfrm>
          <a:prstGeom prst="rect">
            <a:avLst/>
          </a:prstGeom>
          <a:noFill/>
          <a:ln>
            <a:noFill/>
          </a:ln>
        </p:spPr>
      </p:pic>
      <p:sp>
        <p:nvSpPr>
          <p:cNvPr id="1268" name="Google Shape;1268;p99"/>
          <p:cNvSpPr txBox="1"/>
          <p:nvPr/>
        </p:nvSpPr>
        <p:spPr>
          <a:xfrm>
            <a:off x="6358285" y="3559008"/>
            <a:ext cx="2576700" cy="5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00"/>
                </a:solidFill>
                <a:highlight>
                  <a:srgbClr val="00FFFF"/>
                </a:highlight>
                <a:latin typeface="Roboto"/>
                <a:ea typeface="Roboto"/>
                <a:cs typeface="Roboto"/>
                <a:sym typeface="Roboto"/>
              </a:rPr>
              <a:t>The variance</a:t>
            </a:r>
            <a:endParaRPr sz="1800" b="1">
              <a:highlight>
                <a:srgbClr val="00FFFF"/>
              </a:highlight>
            </a:endParaRPr>
          </a:p>
        </p:txBody>
      </p:sp>
      <p:sp>
        <p:nvSpPr>
          <p:cNvPr id="1269" name="Google Shape;1269;p99"/>
          <p:cNvSpPr txBox="1"/>
          <p:nvPr/>
        </p:nvSpPr>
        <p:spPr>
          <a:xfrm>
            <a:off x="863100" y="3705549"/>
            <a:ext cx="2576700" cy="5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00"/>
                </a:solidFill>
                <a:highlight>
                  <a:srgbClr val="FFFF00"/>
                </a:highlight>
                <a:latin typeface="Roboto"/>
                <a:ea typeface="Roboto"/>
                <a:cs typeface="Roboto"/>
                <a:sym typeface="Roboto"/>
              </a:rPr>
              <a:t>Standard deviation</a:t>
            </a:r>
            <a:endParaRPr sz="1800" b="1">
              <a:highlight>
                <a:srgbClr val="FFFF00"/>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10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5" name="Google Shape;1275;p100"/>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Standard Deviation</a:t>
            </a:r>
            <a:endParaRPr sz="2400">
              <a:latin typeface="Roboto Medium"/>
              <a:ea typeface="Roboto Medium"/>
              <a:cs typeface="Roboto Medium"/>
              <a:sym typeface="Roboto Medium"/>
            </a:endParaRPr>
          </a:p>
        </p:txBody>
      </p:sp>
      <p:pic>
        <p:nvPicPr>
          <p:cNvPr id="1276" name="Google Shape;1276;p100"/>
          <p:cNvPicPr preferRelativeResize="0"/>
          <p:nvPr/>
        </p:nvPicPr>
        <p:blipFill>
          <a:blip r:embed="rId3">
            <a:alphaModFix/>
          </a:blip>
          <a:stretch>
            <a:fillRect/>
          </a:stretch>
        </p:blipFill>
        <p:spPr>
          <a:xfrm>
            <a:off x="152400" y="1206513"/>
            <a:ext cx="8839200" cy="3696811"/>
          </a:xfrm>
          <a:prstGeom prst="rect">
            <a:avLst/>
          </a:prstGeom>
          <a:noFill/>
          <a:ln>
            <a:noFill/>
          </a:ln>
        </p:spPr>
      </p:pic>
      <p:sp>
        <p:nvSpPr>
          <p:cNvPr id="1277" name="Google Shape;1277;p100"/>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1800">
                <a:latin typeface="Roboto"/>
                <a:ea typeface="Roboto"/>
                <a:cs typeface="Roboto"/>
                <a:sym typeface="Roboto"/>
              </a:rPr>
              <a:t>Square root of the variance; a measure used to quantify the dispersion of </a:t>
            </a:r>
            <a:br>
              <a:rPr lang="en" sz="1800">
                <a:latin typeface="Roboto"/>
                <a:ea typeface="Roboto"/>
                <a:cs typeface="Roboto"/>
                <a:sym typeface="Roboto"/>
              </a:rPr>
            </a:br>
            <a:r>
              <a:rPr lang="en" sz="1800">
                <a:latin typeface="Roboto"/>
                <a:ea typeface="Roboto"/>
                <a:cs typeface="Roboto"/>
                <a:sym typeface="Roboto"/>
              </a:rPr>
              <a:t>a set of observations.</a:t>
            </a: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Z-Score</a:t>
            </a:r>
            <a:endParaRPr>
              <a:solidFill>
                <a:schemeClr val="dk1"/>
              </a:solidFill>
            </a:endParaRPr>
          </a:p>
          <a:p>
            <a:pPr marL="0" lvl="0" indent="0" algn="l" rtl="0">
              <a:spcBef>
                <a:spcPts val="0"/>
              </a:spcBef>
              <a:spcAft>
                <a:spcPts val="0"/>
              </a:spcAft>
              <a:buNone/>
            </a:pPr>
            <a:endParaRPr/>
          </a:p>
        </p:txBody>
      </p:sp>
      <p:sp>
        <p:nvSpPr>
          <p:cNvPr id="1283" name="Google Shape;1283;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Z-Score describes a single value’s distance from the mean of the data set</a:t>
            </a:r>
            <a:endParaRPr/>
          </a:p>
          <a:p>
            <a:pPr marL="0" lvl="0" indent="0" algn="l" rtl="0">
              <a:spcBef>
                <a:spcPts val="0"/>
              </a:spcBef>
              <a:spcAft>
                <a:spcPts val="0"/>
              </a:spcAft>
              <a:buClr>
                <a:schemeClr val="dk1"/>
              </a:buClr>
              <a:buSzPts val="1100"/>
              <a:buFont typeface="Arial"/>
              <a:buNone/>
            </a:pPr>
            <a:r>
              <a:rPr lang="en"/>
              <a:t>The distance is in terms of standard deviations. Can be positive or negative:</a:t>
            </a:r>
            <a:endParaRPr/>
          </a:p>
          <a:p>
            <a:pPr marL="0" lvl="0" indent="0" algn="l" rtl="0">
              <a:spcBef>
                <a:spcPts val="0"/>
              </a:spcBef>
              <a:spcAft>
                <a:spcPts val="0"/>
              </a:spcAft>
              <a:buNone/>
            </a:pPr>
            <a:endParaRPr/>
          </a:p>
        </p:txBody>
      </p:sp>
      <p:sp>
        <p:nvSpPr>
          <p:cNvPr id="1284" name="Google Shape;1284;p10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85" name="Google Shape;1285;p101"/>
          <p:cNvSpPr/>
          <p:nvPr/>
        </p:nvSpPr>
        <p:spPr>
          <a:xfrm>
            <a:off x="2797600" y="2543200"/>
            <a:ext cx="757800" cy="9294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01"/>
          <p:cNvSpPr/>
          <p:nvPr/>
        </p:nvSpPr>
        <p:spPr>
          <a:xfrm>
            <a:off x="4544875" y="2712175"/>
            <a:ext cx="757800" cy="929400"/>
          </a:xfrm>
          <a:prstGeom prst="rect">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7" name="Google Shape;1287;p101"/>
          <p:cNvPicPr preferRelativeResize="0"/>
          <p:nvPr/>
        </p:nvPicPr>
        <p:blipFill>
          <a:blip r:embed="rId3">
            <a:alphaModFix/>
          </a:blip>
          <a:stretch>
            <a:fillRect/>
          </a:stretch>
        </p:blipFill>
        <p:spPr>
          <a:xfrm>
            <a:off x="934637" y="2655253"/>
            <a:ext cx="4278300" cy="2023857"/>
          </a:xfrm>
          <a:prstGeom prst="rect">
            <a:avLst/>
          </a:prstGeom>
          <a:noFill/>
          <a:ln>
            <a:noFill/>
          </a:ln>
        </p:spPr>
      </p:pic>
      <p:sp>
        <p:nvSpPr>
          <p:cNvPr id="1288" name="Google Shape;1288;p101"/>
          <p:cNvSpPr txBox="1"/>
          <p:nvPr/>
        </p:nvSpPr>
        <p:spPr>
          <a:xfrm>
            <a:off x="4380538" y="4153225"/>
            <a:ext cx="4699800" cy="5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highlight>
                  <a:srgbClr val="FFFF00"/>
                </a:highlight>
                <a:latin typeface="Roboto"/>
                <a:ea typeface="Roboto"/>
                <a:cs typeface="Roboto"/>
                <a:sym typeface="Roboto"/>
              </a:rPr>
              <a:t>The standard deviation of the dataset</a:t>
            </a:r>
            <a:endParaRPr sz="1800" b="1">
              <a:highlight>
                <a:srgbClr val="FFFF00"/>
              </a:highlight>
            </a:endParaRPr>
          </a:p>
        </p:txBody>
      </p:sp>
      <p:sp>
        <p:nvSpPr>
          <p:cNvPr id="1289" name="Google Shape;1289;p101"/>
          <p:cNvSpPr txBox="1"/>
          <p:nvPr/>
        </p:nvSpPr>
        <p:spPr>
          <a:xfrm>
            <a:off x="1141351" y="2712175"/>
            <a:ext cx="1734600" cy="74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highlight>
                  <a:srgbClr val="00FFFF"/>
                </a:highlight>
                <a:latin typeface="Roboto"/>
                <a:ea typeface="Roboto"/>
                <a:cs typeface="Roboto"/>
                <a:sym typeface="Roboto"/>
              </a:rPr>
              <a:t>A single value</a:t>
            </a:r>
            <a:endParaRPr sz="1800" b="1">
              <a:highlight>
                <a:srgbClr val="00FFFF"/>
              </a:highlight>
            </a:endParaRPr>
          </a:p>
        </p:txBody>
      </p:sp>
      <p:sp>
        <p:nvSpPr>
          <p:cNvPr id="1290" name="Google Shape;1290;p101"/>
          <p:cNvSpPr txBox="1"/>
          <p:nvPr/>
        </p:nvSpPr>
        <p:spPr>
          <a:xfrm>
            <a:off x="5212950" y="2814550"/>
            <a:ext cx="4368000" cy="7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highlight>
                  <a:srgbClr val="00FF00"/>
                </a:highlight>
                <a:latin typeface="Roboto"/>
                <a:ea typeface="Roboto"/>
                <a:cs typeface="Roboto"/>
                <a:sym typeface="Roboto"/>
              </a:rPr>
              <a:t>The mean of the dataset</a:t>
            </a:r>
            <a:endParaRPr sz="1800" b="1">
              <a:highlight>
                <a:srgbClr val="00FF00"/>
              </a:highlight>
            </a:endParaRPr>
          </a:p>
        </p:txBody>
      </p:sp>
      <p:graphicFrame>
        <p:nvGraphicFramePr>
          <p:cNvPr id="1291" name="Google Shape;1291;p101"/>
          <p:cNvGraphicFramePr/>
          <p:nvPr/>
        </p:nvGraphicFramePr>
        <p:xfrm>
          <a:off x="472400" y="1477425"/>
          <a:ext cx="3000000" cy="3000000"/>
        </p:xfrm>
        <a:graphic>
          <a:graphicData uri="http://schemas.openxmlformats.org/drawingml/2006/table">
            <a:tbl>
              <a:tblPr>
                <a:noFill/>
                <a:tableStyleId>{84CF6AD4-CB08-4E3E-BEBC-F00B35FCE650}</a:tableStyleId>
              </a:tblPr>
              <a:tblGrid>
                <a:gridCol w="1684950">
                  <a:extLst>
                    <a:ext uri="{9D8B030D-6E8A-4147-A177-3AD203B41FA5}">
                      <a16:colId xmlns:a16="http://schemas.microsoft.com/office/drawing/2014/main" val="20000"/>
                    </a:ext>
                  </a:extLst>
                </a:gridCol>
                <a:gridCol w="3432475">
                  <a:extLst>
                    <a:ext uri="{9D8B030D-6E8A-4147-A177-3AD203B41FA5}">
                      <a16:colId xmlns:a16="http://schemas.microsoft.com/office/drawing/2014/main" val="20001"/>
                    </a:ext>
                  </a:extLst>
                </a:gridCol>
              </a:tblGrid>
              <a:tr h="279350">
                <a:tc>
                  <a:txBody>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If negative</a:t>
                      </a:r>
                      <a:endParaRPr sz="1300" b="1">
                        <a:solidFill>
                          <a:srgbClr val="FFFFFF"/>
                        </a:solidFill>
                        <a:latin typeface="Roboto"/>
                        <a:ea typeface="Roboto"/>
                        <a:cs typeface="Roboto"/>
                        <a:sym typeface="Roboto"/>
                      </a:endParaRPr>
                    </a:p>
                  </a:txBody>
                  <a:tcPr marL="182875" marR="18287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300">
                          <a:latin typeface="Roboto Medium"/>
                          <a:ea typeface="Roboto Medium"/>
                          <a:cs typeface="Roboto Medium"/>
                          <a:sym typeface="Roboto Medium"/>
                        </a:rPr>
                        <a:t>the value is less than the mean</a:t>
                      </a:r>
                      <a:endParaRPr sz="1300">
                        <a:latin typeface="Roboto Medium"/>
                        <a:ea typeface="Roboto Medium"/>
                        <a:cs typeface="Roboto Medium"/>
                        <a:sym typeface="Roboto Medium"/>
                      </a:endParaRPr>
                    </a:p>
                  </a:txBody>
                  <a:tcPr marL="182875" marR="18287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0"/>
                  </a:ext>
                </a:extLst>
              </a:tr>
              <a:tr h="390675">
                <a:tc>
                  <a:txBody>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If positive</a:t>
                      </a:r>
                      <a:endParaRPr sz="1300" b="1">
                        <a:solidFill>
                          <a:srgbClr val="FFFFFF"/>
                        </a:solidFill>
                        <a:latin typeface="Roboto"/>
                        <a:ea typeface="Roboto"/>
                        <a:cs typeface="Roboto"/>
                        <a:sym typeface="Roboto"/>
                      </a:endParaRPr>
                    </a:p>
                  </a:txBody>
                  <a:tcPr marL="182875" marR="18287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300">
                          <a:latin typeface="Roboto Medium"/>
                          <a:ea typeface="Roboto Medium"/>
                          <a:cs typeface="Roboto Medium"/>
                          <a:sym typeface="Roboto Medium"/>
                        </a:rPr>
                        <a:t>the value is greater than the mean. </a:t>
                      </a:r>
                      <a:endParaRPr sz="1300">
                        <a:latin typeface="Roboto Medium"/>
                        <a:ea typeface="Roboto Medium"/>
                        <a:cs typeface="Roboto Medium"/>
                        <a:sym typeface="Roboto Medium"/>
                      </a:endParaRPr>
                    </a:p>
                  </a:txBody>
                  <a:tcPr marL="182875" marR="18287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1"/>
                  </a:ext>
                </a:extLst>
              </a:tr>
            </a:tbl>
          </a:graphicData>
        </a:graphic>
      </p:graphicFrame>
      <p:sp>
        <p:nvSpPr>
          <p:cNvPr id="1292" name="Google Shape;1292;p101"/>
          <p:cNvSpPr txBox="1"/>
          <p:nvPr/>
        </p:nvSpPr>
        <p:spPr>
          <a:xfrm>
            <a:off x="5721050" y="1503825"/>
            <a:ext cx="2691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The smaller the z-score, the closer the value is to the mean</a:t>
            </a:r>
            <a:endParaRPr b="1">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64"/>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Adding Files to Github</a:t>
            </a:r>
            <a:endParaRPr/>
          </a:p>
        </p:txBody>
      </p:sp>
      <p:sp>
        <p:nvSpPr>
          <p:cNvPr id="827" name="Google Shape;827;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10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0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03" name="Google Shape;1303;p103"/>
          <p:cNvSpPr txBox="1">
            <a:spLocks noGrp="1"/>
          </p:cNvSpPr>
          <p:nvPr>
            <p:ph type="title"/>
          </p:nvPr>
        </p:nvSpPr>
        <p:spPr>
          <a:xfrm>
            <a:off x="1400" y="274875"/>
            <a:ext cx="8683800" cy="3265800"/>
          </a:xfrm>
          <a:prstGeom prst="rect">
            <a:avLst/>
          </a:prstGeom>
        </p:spPr>
        <p:txBody>
          <a:bodyPr spcFirstLastPara="1" wrap="square" lIns="1737350" tIns="457200" rIns="91425" bIns="91425" anchor="t" anchorCtr="0">
            <a:noAutofit/>
          </a:bodyPr>
          <a:lstStyle/>
          <a:p>
            <a:pPr marL="0" lvl="0" indent="0" algn="l" rtl="0">
              <a:spcBef>
                <a:spcPts val="0"/>
              </a:spcBef>
              <a:spcAft>
                <a:spcPts val="0"/>
              </a:spcAft>
              <a:buClr>
                <a:schemeClr val="dk1"/>
              </a:buClr>
              <a:buSzPts val="1100"/>
              <a:buFont typeface="Arial"/>
              <a:buNone/>
            </a:pPr>
            <a:r>
              <a:rPr lang="en"/>
              <a:t>Activity: Variance, Standard Deviation, and Z-Score Review</a:t>
            </a:r>
            <a:endParaRPr/>
          </a:p>
          <a:p>
            <a:pPr marL="0" lvl="0" indent="0" algn="l" rtl="0">
              <a:spcBef>
                <a:spcPts val="800"/>
              </a:spcBef>
              <a:spcAft>
                <a:spcPts val="0"/>
              </a:spcAft>
              <a:buClr>
                <a:schemeClr val="dk1"/>
              </a:buClr>
              <a:buSzPts val="1100"/>
              <a:buFont typeface="Arial"/>
              <a:buNone/>
            </a:pPr>
            <a:r>
              <a:rPr lang="en" sz="1800">
                <a:latin typeface="Roboto"/>
                <a:ea typeface="Roboto"/>
                <a:cs typeface="Roboto"/>
                <a:sym typeface="Roboto"/>
              </a:rPr>
              <a:t>It is now your turn to practice summarizing the variability of </a:t>
            </a:r>
            <a:br>
              <a:rPr lang="en" sz="1800">
                <a:latin typeface="Roboto"/>
                <a:ea typeface="Roboto"/>
                <a:cs typeface="Roboto"/>
                <a:sym typeface="Roboto"/>
              </a:rPr>
            </a:br>
            <a:r>
              <a:rPr lang="en" sz="1800">
                <a:latin typeface="Roboto"/>
                <a:ea typeface="Roboto"/>
                <a:cs typeface="Roboto"/>
                <a:sym typeface="Roboto"/>
              </a:rPr>
              <a:t>a data set using heart disease death rate data from the CDC.</a:t>
            </a:r>
            <a:endParaRPr sz="1800">
              <a:latin typeface="Roboto"/>
              <a:ea typeface="Roboto"/>
              <a:cs typeface="Roboto"/>
              <a:sym typeface="Roboto"/>
            </a:endParaRPr>
          </a:p>
          <a:p>
            <a:pPr marL="0" lvl="0" indent="0" algn="l" rtl="0">
              <a:spcBef>
                <a:spcPts val="800"/>
              </a:spcBef>
              <a:spcAft>
                <a:spcPts val="0"/>
              </a:spcAft>
              <a:buClr>
                <a:schemeClr val="dk1"/>
              </a:buClr>
              <a:buSzPts val="1100"/>
              <a:buFont typeface="Arial"/>
              <a:buNone/>
            </a:pPr>
            <a:endParaRPr/>
          </a:p>
          <a:p>
            <a:pPr marL="0" lvl="0" indent="0" algn="l" rtl="0">
              <a:spcBef>
                <a:spcPts val="800"/>
              </a:spcBef>
              <a:spcAft>
                <a:spcPts val="800"/>
              </a:spcAft>
              <a:buNone/>
            </a:pPr>
            <a:endParaRPr/>
          </a:p>
        </p:txBody>
      </p:sp>
      <p:sp>
        <p:nvSpPr>
          <p:cNvPr id="1304" name="Google Shape;1304;p103"/>
          <p:cNvSpPr txBox="1">
            <a:spLocks noGrp="1"/>
          </p:cNvSpPr>
          <p:nvPr>
            <p:ph type="title" idx="2"/>
          </p:nvPr>
        </p:nvSpPr>
        <p:spPr>
          <a:xfrm>
            <a:off x="5901175" y="4309575"/>
            <a:ext cx="28722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15 minutes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Variance, Standard Deviation, and Z-Score Review</a:t>
            </a:r>
            <a:endParaRPr/>
          </a:p>
        </p:txBody>
      </p:sp>
      <p:sp>
        <p:nvSpPr>
          <p:cNvPr id="1310" name="Google Shape;1310;p10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11" name="Google Shape;1311;p10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Open the variance_review.xlsx workbook that contains your raw data Then clean up the dataset as follows:</a:t>
            </a:r>
            <a:endParaRPr/>
          </a:p>
        </p:txBody>
      </p:sp>
      <p:sp>
        <p:nvSpPr>
          <p:cNvPr id="1312" name="Google Shape;1312;p104"/>
          <p:cNvSpPr txBox="1">
            <a:spLocks noGrp="1"/>
          </p:cNvSpPr>
          <p:nvPr>
            <p:ph type="body" idx="3"/>
          </p:nvPr>
        </p:nvSpPr>
        <p:spPr>
          <a:xfrm>
            <a:off x="175" y="1394850"/>
            <a:ext cx="9144000" cy="3511500"/>
          </a:xfrm>
          <a:prstGeom prst="rect">
            <a:avLst/>
          </a:prstGeom>
        </p:spPr>
        <p:txBody>
          <a:bodyPr spcFirstLastPara="1" wrap="square" lIns="457200" tIns="0" rIns="457200" bIns="914400" anchor="t" anchorCtr="0">
            <a:noAutofit/>
          </a:bodyPr>
          <a:lstStyle/>
          <a:p>
            <a:pPr marL="320040" lvl="0" indent="-154940" algn="l" rtl="0">
              <a:lnSpc>
                <a:spcPct val="100000"/>
              </a:lnSpc>
              <a:spcBef>
                <a:spcPts val="0"/>
              </a:spcBef>
              <a:spcAft>
                <a:spcPts val="0"/>
              </a:spcAft>
              <a:buClr>
                <a:schemeClr val="dk1"/>
              </a:buClr>
              <a:buSzPts val="1000"/>
              <a:buChar char="●"/>
            </a:pPr>
            <a:r>
              <a:rPr lang="en" sz="1000">
                <a:solidFill>
                  <a:schemeClr val="dk1"/>
                </a:solidFill>
              </a:rPr>
              <a:t>Rename the </a:t>
            </a:r>
            <a:r>
              <a:rPr lang="en" sz="1000" b="1">
                <a:solidFill>
                  <a:schemeClr val="dk1"/>
                </a:solidFill>
              </a:rPr>
              <a:t>Data_Value</a:t>
            </a:r>
            <a:r>
              <a:rPr lang="en" sz="1000">
                <a:solidFill>
                  <a:schemeClr val="dk1"/>
                </a:solidFill>
              </a:rPr>
              <a:t> column to </a:t>
            </a:r>
            <a:r>
              <a:rPr lang="en" sz="1000" b="1">
                <a:solidFill>
                  <a:schemeClr val="dk1"/>
                </a:solidFill>
              </a:rPr>
              <a:t>Death Rate Per 100,000</a:t>
            </a:r>
            <a:r>
              <a:rPr lang="en" sz="1000">
                <a:solidFill>
                  <a:schemeClr val="dk1"/>
                </a:solidFill>
              </a:rPr>
              <a:t>.</a:t>
            </a:r>
            <a:endParaRPr sz="1000">
              <a:solidFill>
                <a:schemeClr val="dk1"/>
              </a:solidFill>
            </a:endParaRPr>
          </a:p>
          <a:p>
            <a:pPr marL="320040" lvl="0" indent="-154940" algn="l" rtl="0">
              <a:lnSpc>
                <a:spcPct val="100000"/>
              </a:lnSpc>
              <a:spcBef>
                <a:spcPts val="600"/>
              </a:spcBef>
              <a:spcAft>
                <a:spcPts val="0"/>
              </a:spcAft>
              <a:buClr>
                <a:schemeClr val="dk1"/>
              </a:buClr>
              <a:buSzPts val="1000"/>
              <a:buChar char="●"/>
            </a:pPr>
            <a:r>
              <a:rPr lang="en" sz="1000">
                <a:solidFill>
                  <a:schemeClr val="dk1"/>
                </a:solidFill>
              </a:rPr>
              <a:t>This column contains missing data, so add a filter to the column that displays all rows except </a:t>
            </a:r>
            <a:r>
              <a:rPr lang="en" sz="1000" b="1">
                <a:solidFill>
                  <a:schemeClr val="dk1"/>
                </a:solidFill>
              </a:rPr>
              <a:t>(blanks)</a:t>
            </a:r>
            <a:r>
              <a:rPr lang="en" sz="1000">
                <a:solidFill>
                  <a:schemeClr val="dk1"/>
                </a:solidFill>
              </a:rPr>
              <a:t>.</a:t>
            </a:r>
            <a:endParaRPr sz="1000">
              <a:solidFill>
                <a:schemeClr val="dk1"/>
              </a:solidFill>
            </a:endParaRPr>
          </a:p>
          <a:p>
            <a:pPr marL="320040" lvl="0" indent="-154940" algn="l" rtl="0">
              <a:lnSpc>
                <a:spcPct val="100000"/>
              </a:lnSpc>
              <a:spcBef>
                <a:spcPts val="600"/>
              </a:spcBef>
              <a:spcAft>
                <a:spcPts val="0"/>
              </a:spcAft>
              <a:buClr>
                <a:schemeClr val="dk1"/>
              </a:buClr>
              <a:buSzPts val="1000"/>
              <a:buChar char="●"/>
            </a:pPr>
            <a:r>
              <a:rPr lang="en" sz="1000">
                <a:solidFill>
                  <a:schemeClr val="dk1"/>
                </a:solidFill>
              </a:rPr>
              <a:t>Rename the </a:t>
            </a:r>
            <a:r>
              <a:rPr lang="en" sz="1000" b="1">
                <a:solidFill>
                  <a:schemeClr val="dk1"/>
                </a:solidFill>
              </a:rPr>
              <a:t>Stratification1</a:t>
            </a:r>
            <a:r>
              <a:rPr lang="en" sz="1000">
                <a:solidFill>
                  <a:schemeClr val="dk1"/>
                </a:solidFill>
              </a:rPr>
              <a:t> and </a:t>
            </a:r>
            <a:r>
              <a:rPr lang="en" sz="1000" b="1">
                <a:solidFill>
                  <a:schemeClr val="dk1"/>
                </a:solidFill>
              </a:rPr>
              <a:t>Stratification2</a:t>
            </a:r>
            <a:r>
              <a:rPr lang="en" sz="1000">
                <a:solidFill>
                  <a:schemeClr val="dk1"/>
                </a:solidFill>
              </a:rPr>
              <a:t> columns to </a:t>
            </a:r>
            <a:r>
              <a:rPr lang="en" sz="1000" b="1">
                <a:solidFill>
                  <a:schemeClr val="dk1"/>
                </a:solidFill>
              </a:rPr>
              <a:t>Gender</a:t>
            </a:r>
            <a:r>
              <a:rPr lang="en" sz="1000">
                <a:solidFill>
                  <a:schemeClr val="dk1"/>
                </a:solidFill>
              </a:rPr>
              <a:t> and </a:t>
            </a:r>
            <a:r>
              <a:rPr lang="en" sz="1000" b="1">
                <a:solidFill>
                  <a:schemeClr val="dk1"/>
                </a:solidFill>
              </a:rPr>
              <a:t>Race/Ethnicity</a:t>
            </a:r>
            <a:r>
              <a:rPr lang="en" sz="1000">
                <a:solidFill>
                  <a:schemeClr val="dk1"/>
                </a:solidFill>
              </a:rPr>
              <a:t>, respectively.</a:t>
            </a:r>
            <a:endParaRPr sz="1000">
              <a:solidFill>
                <a:schemeClr val="dk1"/>
              </a:solidFill>
            </a:endParaRPr>
          </a:p>
          <a:p>
            <a:pPr marL="320040" lvl="0" indent="-154940" algn="l" rtl="0">
              <a:lnSpc>
                <a:spcPct val="100000"/>
              </a:lnSpc>
              <a:spcBef>
                <a:spcPts val="600"/>
              </a:spcBef>
              <a:spcAft>
                <a:spcPts val="0"/>
              </a:spcAft>
              <a:buClr>
                <a:schemeClr val="dk1"/>
              </a:buClr>
              <a:buSzPts val="1000"/>
              <a:buChar char="●"/>
            </a:pPr>
            <a:r>
              <a:rPr lang="en" sz="1000">
                <a:solidFill>
                  <a:schemeClr val="dk1"/>
                </a:solidFill>
              </a:rPr>
              <a:t>Rename </a:t>
            </a:r>
            <a:r>
              <a:rPr lang="en" sz="1000" b="1">
                <a:solidFill>
                  <a:schemeClr val="dk1"/>
                </a:solidFill>
              </a:rPr>
              <a:t>LocationAbbr</a:t>
            </a:r>
            <a:r>
              <a:rPr lang="en" sz="1000">
                <a:solidFill>
                  <a:schemeClr val="dk1"/>
                </a:solidFill>
              </a:rPr>
              <a:t> to </a:t>
            </a:r>
            <a:r>
              <a:rPr lang="en" sz="1000" b="1">
                <a:solidFill>
                  <a:schemeClr val="dk1"/>
                </a:solidFill>
              </a:rPr>
              <a:t>State</a:t>
            </a:r>
            <a:r>
              <a:rPr lang="en" sz="1000">
                <a:solidFill>
                  <a:schemeClr val="dk1"/>
                </a:solidFill>
              </a:rPr>
              <a:t>.</a:t>
            </a:r>
            <a:endParaRPr sz="1000">
              <a:solidFill>
                <a:schemeClr val="dk1"/>
              </a:solidFill>
            </a:endParaRPr>
          </a:p>
          <a:p>
            <a:pPr marL="320040" lvl="0" indent="-154940" algn="l" rtl="0">
              <a:lnSpc>
                <a:spcPct val="100000"/>
              </a:lnSpc>
              <a:spcBef>
                <a:spcPts val="600"/>
              </a:spcBef>
              <a:spcAft>
                <a:spcPts val="0"/>
              </a:spcAft>
              <a:buClr>
                <a:schemeClr val="dk1"/>
              </a:buClr>
              <a:buSzPts val="1000"/>
              <a:buChar char="●"/>
            </a:pPr>
            <a:r>
              <a:rPr lang="en" sz="1000">
                <a:solidFill>
                  <a:schemeClr val="dk1"/>
                </a:solidFill>
              </a:rPr>
              <a:t>Filter the </a:t>
            </a:r>
            <a:r>
              <a:rPr lang="en" sz="1000" b="1">
                <a:solidFill>
                  <a:schemeClr val="dk1"/>
                </a:solidFill>
              </a:rPr>
              <a:t>GeographicLevel</a:t>
            </a:r>
            <a:r>
              <a:rPr lang="en" sz="1000">
                <a:solidFill>
                  <a:schemeClr val="dk1"/>
                </a:solidFill>
              </a:rPr>
              <a:t> column so that </a:t>
            </a:r>
            <a:r>
              <a:rPr lang="en" sz="1000" b="1">
                <a:solidFill>
                  <a:schemeClr val="dk1"/>
                </a:solidFill>
              </a:rPr>
              <a:t>State</a:t>
            </a:r>
            <a:r>
              <a:rPr lang="en" sz="1000">
                <a:solidFill>
                  <a:schemeClr val="dk1"/>
                </a:solidFill>
              </a:rPr>
              <a:t> and </a:t>
            </a:r>
            <a:r>
              <a:rPr lang="en" sz="1000" b="1">
                <a:solidFill>
                  <a:schemeClr val="dk1"/>
                </a:solidFill>
              </a:rPr>
              <a:t>county</a:t>
            </a:r>
            <a:r>
              <a:rPr lang="en" sz="1000">
                <a:solidFill>
                  <a:schemeClr val="dk1"/>
                </a:solidFill>
              </a:rPr>
              <a:t> values are not compared together.</a:t>
            </a:r>
            <a:endParaRPr sz="1000">
              <a:solidFill>
                <a:schemeClr val="dk1"/>
              </a:solidFill>
            </a:endParaRPr>
          </a:p>
          <a:p>
            <a:pPr marL="320040" lvl="0" indent="-154940" algn="l" rtl="0">
              <a:lnSpc>
                <a:spcPct val="100000"/>
              </a:lnSpc>
              <a:spcBef>
                <a:spcPts val="600"/>
              </a:spcBef>
              <a:spcAft>
                <a:spcPts val="0"/>
              </a:spcAft>
              <a:buClr>
                <a:schemeClr val="dk1"/>
              </a:buClr>
              <a:buSzPts val="1000"/>
              <a:buChar char="●"/>
            </a:pPr>
            <a:r>
              <a:rPr lang="en" sz="1000">
                <a:solidFill>
                  <a:schemeClr val="dk1"/>
                </a:solidFill>
              </a:rPr>
              <a:t>Create a new sheet in the workbook named </a:t>
            </a:r>
            <a:r>
              <a:rPr lang="en" sz="1000" b="1">
                <a:solidFill>
                  <a:schemeClr val="dk1"/>
                </a:solidFill>
              </a:rPr>
              <a:t>Summary Table</a:t>
            </a:r>
            <a:r>
              <a:rPr lang="en" sz="1000">
                <a:solidFill>
                  <a:schemeClr val="dk1"/>
                </a:solidFill>
              </a:rPr>
              <a:t> that has a </a:t>
            </a:r>
            <a:r>
              <a:rPr lang="en" sz="1000" b="1">
                <a:solidFill>
                  <a:schemeClr val="dk1"/>
                </a:solidFill>
              </a:rPr>
              <a:t>State</a:t>
            </a:r>
            <a:r>
              <a:rPr lang="en" sz="1000">
                <a:solidFill>
                  <a:schemeClr val="dk1"/>
                </a:solidFill>
              </a:rPr>
              <a:t> column containing the following values:  </a:t>
            </a:r>
            <a:r>
              <a:rPr lang="en" sz="1000" b="1">
                <a:solidFill>
                  <a:schemeClr val="dk1"/>
                </a:solidFill>
              </a:rPr>
              <a:t>AR</a:t>
            </a:r>
            <a:r>
              <a:rPr lang="en" sz="1000">
                <a:solidFill>
                  <a:schemeClr val="dk1"/>
                </a:solidFill>
              </a:rPr>
              <a:t> - Arkansas , </a:t>
            </a:r>
            <a:r>
              <a:rPr lang="en" sz="1000" b="1">
                <a:solidFill>
                  <a:schemeClr val="dk1"/>
                </a:solidFill>
              </a:rPr>
              <a:t>CA</a:t>
            </a:r>
            <a:r>
              <a:rPr lang="en" sz="1000">
                <a:solidFill>
                  <a:schemeClr val="dk1"/>
                </a:solidFill>
              </a:rPr>
              <a:t> - California, </a:t>
            </a:r>
            <a:r>
              <a:rPr lang="en" sz="1000" b="1">
                <a:solidFill>
                  <a:schemeClr val="dk1"/>
                </a:solidFill>
              </a:rPr>
              <a:t>FL</a:t>
            </a:r>
            <a:r>
              <a:rPr lang="en" sz="1000">
                <a:solidFill>
                  <a:schemeClr val="dk1"/>
                </a:solidFill>
              </a:rPr>
              <a:t> - Florida, </a:t>
            </a:r>
            <a:r>
              <a:rPr lang="en" sz="1000" b="1">
                <a:solidFill>
                  <a:schemeClr val="dk1"/>
                </a:solidFill>
              </a:rPr>
              <a:t>ME</a:t>
            </a:r>
            <a:r>
              <a:rPr lang="en" sz="1000">
                <a:solidFill>
                  <a:schemeClr val="dk1"/>
                </a:solidFill>
              </a:rPr>
              <a:t> - Maine, </a:t>
            </a:r>
            <a:r>
              <a:rPr lang="en" sz="1000" b="1">
                <a:solidFill>
                  <a:schemeClr val="dk1"/>
                </a:solidFill>
              </a:rPr>
              <a:t>MS</a:t>
            </a:r>
            <a:r>
              <a:rPr lang="en" sz="1000">
                <a:solidFill>
                  <a:schemeClr val="dk1"/>
                </a:solidFill>
              </a:rPr>
              <a:t> - Mississippi, </a:t>
            </a:r>
            <a:r>
              <a:rPr lang="en" sz="1000" b="1">
                <a:solidFill>
                  <a:schemeClr val="dk1"/>
                </a:solidFill>
              </a:rPr>
              <a:t>OR</a:t>
            </a:r>
            <a:r>
              <a:rPr lang="en" sz="1000">
                <a:solidFill>
                  <a:schemeClr val="dk1"/>
                </a:solidFill>
              </a:rPr>
              <a:t> - Oregon</a:t>
            </a:r>
            <a:endParaRPr sz="1000">
              <a:solidFill>
                <a:schemeClr val="dk1"/>
              </a:solidFill>
            </a:endParaRPr>
          </a:p>
          <a:p>
            <a:pPr marL="320040" lvl="0" indent="-154940" algn="l" rtl="0">
              <a:lnSpc>
                <a:spcPct val="100000"/>
              </a:lnSpc>
              <a:spcBef>
                <a:spcPts val="600"/>
              </a:spcBef>
              <a:spcAft>
                <a:spcPts val="0"/>
              </a:spcAft>
              <a:buClr>
                <a:schemeClr val="dk1"/>
              </a:buClr>
              <a:buSzPts val="1000"/>
              <a:buChar char="●"/>
            </a:pPr>
            <a:r>
              <a:rPr lang="en" sz="1000">
                <a:solidFill>
                  <a:schemeClr val="dk1"/>
                </a:solidFill>
              </a:rPr>
              <a:t>For each state, determine the </a:t>
            </a:r>
            <a:r>
              <a:rPr lang="en" sz="1000" b="1">
                <a:solidFill>
                  <a:schemeClr val="dk1"/>
                </a:solidFill>
              </a:rPr>
              <a:t>mean</a:t>
            </a:r>
            <a:r>
              <a:rPr lang="en" sz="1000">
                <a:solidFill>
                  <a:schemeClr val="dk1"/>
                </a:solidFill>
              </a:rPr>
              <a:t>, </a:t>
            </a:r>
            <a:r>
              <a:rPr lang="en" sz="1000" b="1">
                <a:solidFill>
                  <a:schemeClr val="dk1"/>
                </a:solidFill>
              </a:rPr>
              <a:t>variance</a:t>
            </a:r>
            <a:r>
              <a:rPr lang="en" sz="1000">
                <a:solidFill>
                  <a:schemeClr val="dk1"/>
                </a:solidFill>
              </a:rPr>
              <a:t>, and </a:t>
            </a:r>
            <a:r>
              <a:rPr lang="en" sz="1000" b="1">
                <a:solidFill>
                  <a:schemeClr val="dk1"/>
                </a:solidFill>
              </a:rPr>
              <a:t>standard</a:t>
            </a:r>
            <a:r>
              <a:rPr lang="en" sz="1000">
                <a:solidFill>
                  <a:schemeClr val="dk1"/>
                </a:solidFill>
              </a:rPr>
              <a:t> </a:t>
            </a:r>
            <a:r>
              <a:rPr lang="en" sz="1000" b="1">
                <a:solidFill>
                  <a:schemeClr val="dk1"/>
                </a:solidFill>
              </a:rPr>
              <a:t>deviation</a:t>
            </a:r>
            <a:r>
              <a:rPr lang="en" sz="1000">
                <a:solidFill>
                  <a:schemeClr val="dk1"/>
                </a:solidFill>
              </a:rPr>
              <a:t> for the overall death rate.</a:t>
            </a:r>
            <a:endParaRPr sz="1000">
              <a:solidFill>
                <a:schemeClr val="dk1"/>
              </a:solidFill>
            </a:endParaRPr>
          </a:p>
          <a:p>
            <a:pPr marL="320040" lvl="0" indent="-154940" algn="l" rtl="0">
              <a:lnSpc>
                <a:spcPct val="100000"/>
              </a:lnSpc>
              <a:spcBef>
                <a:spcPts val="600"/>
              </a:spcBef>
              <a:spcAft>
                <a:spcPts val="0"/>
              </a:spcAft>
              <a:buClr>
                <a:schemeClr val="dk1"/>
              </a:buClr>
              <a:buSzPts val="1000"/>
              <a:buChar char="●"/>
            </a:pPr>
            <a:r>
              <a:rPr lang="en" sz="1000">
                <a:solidFill>
                  <a:schemeClr val="dk1"/>
                </a:solidFill>
              </a:rPr>
              <a:t>Based on your calculated summary statistics determine which state had the greatest difference in death rate across all its counties and which state had the lowest variance in death rate. What was the death rate?</a:t>
            </a:r>
            <a:endParaRPr sz="1000">
              <a:solidFill>
                <a:schemeClr val="dk1"/>
              </a:solidFill>
            </a:endParaRPr>
          </a:p>
          <a:p>
            <a:pPr marL="320040" lvl="0" indent="-154940" algn="l" rtl="0">
              <a:lnSpc>
                <a:spcPct val="100000"/>
              </a:lnSpc>
              <a:spcBef>
                <a:spcPts val="600"/>
              </a:spcBef>
              <a:spcAft>
                <a:spcPts val="0"/>
              </a:spcAft>
              <a:buClr>
                <a:schemeClr val="dk1"/>
              </a:buClr>
              <a:buSzPts val="1000"/>
              <a:buChar char="●"/>
            </a:pPr>
            <a:r>
              <a:rPr lang="en" sz="1000">
                <a:solidFill>
                  <a:schemeClr val="dk1"/>
                </a:solidFill>
              </a:rPr>
              <a:t>Create a new sheet in the workbook named </a:t>
            </a:r>
            <a:r>
              <a:rPr lang="en" sz="1000" b="1">
                <a:solidFill>
                  <a:schemeClr val="dk1"/>
                </a:solidFill>
              </a:rPr>
              <a:t>Oregon Z-Scores</a:t>
            </a:r>
            <a:r>
              <a:rPr lang="en" sz="1000">
                <a:solidFill>
                  <a:schemeClr val="dk1"/>
                </a:solidFill>
              </a:rPr>
              <a:t>. Within this new sheet, copy over the </a:t>
            </a:r>
            <a:r>
              <a:rPr lang="en" sz="1000" b="1">
                <a:solidFill>
                  <a:schemeClr val="dk1"/>
                </a:solidFill>
              </a:rPr>
              <a:t>LocationDesc</a:t>
            </a:r>
            <a:r>
              <a:rPr lang="en" sz="1000">
                <a:solidFill>
                  <a:schemeClr val="dk1"/>
                </a:solidFill>
              </a:rPr>
              <a:t> (renamed to </a:t>
            </a:r>
            <a:r>
              <a:rPr lang="en" sz="1000" b="1">
                <a:solidFill>
                  <a:schemeClr val="dk1"/>
                </a:solidFill>
              </a:rPr>
              <a:t>County</a:t>
            </a:r>
            <a:r>
              <a:rPr lang="en" sz="1000">
                <a:solidFill>
                  <a:schemeClr val="dk1"/>
                </a:solidFill>
              </a:rPr>
              <a:t>) and </a:t>
            </a:r>
            <a:r>
              <a:rPr lang="en" sz="1000" b="1">
                <a:solidFill>
                  <a:schemeClr val="dk1"/>
                </a:solidFill>
              </a:rPr>
              <a:t>Death Rate Per 100,000</a:t>
            </a:r>
            <a:r>
              <a:rPr lang="en" sz="1000">
                <a:solidFill>
                  <a:schemeClr val="dk1"/>
                </a:solidFill>
              </a:rPr>
              <a:t> columns from the raw data for </a:t>
            </a:r>
            <a:r>
              <a:rPr lang="en" sz="1000" i="1">
                <a:solidFill>
                  <a:schemeClr val="dk1"/>
                </a:solidFill>
              </a:rPr>
              <a:t>only</a:t>
            </a:r>
            <a:r>
              <a:rPr lang="en" sz="1000">
                <a:solidFill>
                  <a:schemeClr val="dk1"/>
                </a:solidFill>
              </a:rPr>
              <a:t> the state </a:t>
            </a:r>
            <a:r>
              <a:rPr lang="en" sz="1000" b="1">
                <a:solidFill>
                  <a:schemeClr val="dk1"/>
                </a:solidFill>
              </a:rPr>
              <a:t>OR</a:t>
            </a:r>
            <a:r>
              <a:rPr lang="en" sz="1000">
                <a:solidFill>
                  <a:schemeClr val="dk1"/>
                </a:solidFill>
              </a:rPr>
              <a:t> where </a:t>
            </a:r>
            <a:r>
              <a:rPr lang="en" sz="1000" b="1">
                <a:solidFill>
                  <a:schemeClr val="dk1"/>
                </a:solidFill>
              </a:rPr>
              <a:t>Gender</a:t>
            </a:r>
            <a:r>
              <a:rPr lang="en" sz="1000">
                <a:solidFill>
                  <a:schemeClr val="dk1"/>
                </a:solidFill>
              </a:rPr>
              <a:t> is </a:t>
            </a:r>
            <a:r>
              <a:rPr lang="en" sz="1000" b="1">
                <a:solidFill>
                  <a:schemeClr val="dk1"/>
                </a:solidFill>
              </a:rPr>
              <a:t>Overall</a:t>
            </a:r>
            <a:r>
              <a:rPr lang="en" sz="1000">
                <a:solidFill>
                  <a:schemeClr val="dk1"/>
                </a:solidFill>
              </a:rPr>
              <a:t>.</a:t>
            </a:r>
            <a:endParaRPr sz="1000">
              <a:solidFill>
                <a:schemeClr val="dk1"/>
              </a:solidFill>
            </a:endParaRPr>
          </a:p>
          <a:p>
            <a:pPr marL="320040" lvl="0" indent="-154940" algn="l" rtl="0">
              <a:lnSpc>
                <a:spcPct val="100000"/>
              </a:lnSpc>
              <a:spcBef>
                <a:spcPts val="600"/>
              </a:spcBef>
              <a:spcAft>
                <a:spcPts val="0"/>
              </a:spcAft>
              <a:buClr>
                <a:schemeClr val="dk1"/>
              </a:buClr>
              <a:buSzPts val="1000"/>
              <a:buChar char="●"/>
            </a:pPr>
            <a:r>
              <a:rPr lang="en" sz="1000">
                <a:solidFill>
                  <a:schemeClr val="dk1"/>
                </a:solidFill>
              </a:rPr>
              <a:t>Calculate the </a:t>
            </a:r>
            <a:r>
              <a:rPr lang="en" sz="1000" b="1">
                <a:solidFill>
                  <a:schemeClr val="dk1"/>
                </a:solidFill>
              </a:rPr>
              <a:t>z-score </a:t>
            </a:r>
            <a:r>
              <a:rPr lang="en" sz="1000">
                <a:solidFill>
                  <a:schemeClr val="dk1"/>
                </a:solidFill>
              </a:rPr>
              <a:t>for the overall death rate by county across the whole state and use those values to determine which county had the largest difference in death rate from the mean of the state.</a:t>
            </a:r>
            <a:endParaRPr sz="1000">
              <a:solidFill>
                <a:schemeClr val="dk1"/>
              </a:solidFill>
            </a:endParaRPr>
          </a:p>
          <a:p>
            <a:pPr marL="320040" lvl="0" indent="-154940" algn="l" rtl="0">
              <a:lnSpc>
                <a:spcPct val="100000"/>
              </a:lnSpc>
              <a:spcBef>
                <a:spcPts val="600"/>
              </a:spcBef>
              <a:spcAft>
                <a:spcPts val="600"/>
              </a:spcAft>
              <a:buClr>
                <a:schemeClr val="dk1"/>
              </a:buClr>
              <a:buSzPts val="1000"/>
              <a:buChar char="●"/>
            </a:pPr>
            <a:r>
              <a:rPr lang="en" sz="1000">
                <a:solidFill>
                  <a:schemeClr val="dk1"/>
                </a:solidFill>
              </a:rPr>
              <a:t>Based upon your calculated z-scores, determine which county had the largest difference in death rate from the mean of the state.</a:t>
            </a:r>
            <a:endParaRPr sz="12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10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10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3" name="Google Shape;1323;p106"/>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Quantiles, Outliers and Boxplots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Real-World Data</a:t>
            </a:r>
            <a:endParaRPr/>
          </a:p>
        </p:txBody>
      </p:sp>
      <p:sp>
        <p:nvSpPr>
          <p:cNvPr id="1329" name="Google Shape;1329;p10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30" name="Google Shape;1330;p10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Be careful when describing real-world data:</a:t>
            </a:r>
            <a:endParaRPr/>
          </a:p>
        </p:txBody>
      </p:sp>
      <p:sp>
        <p:nvSpPr>
          <p:cNvPr id="1331" name="Google Shape;1331;p107"/>
          <p:cNvSpPr/>
          <p:nvPr/>
        </p:nvSpPr>
        <p:spPr>
          <a:xfrm>
            <a:off x="1362456" y="1300238"/>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solidFill>
                  <a:srgbClr val="043461"/>
                </a:solidFill>
                <a:latin typeface="Roboto"/>
                <a:ea typeface="Roboto"/>
                <a:cs typeface="Roboto"/>
                <a:sym typeface="Roboto"/>
              </a:rPr>
              <a:t>Real world data can contain extreme values</a:t>
            </a:r>
            <a:endParaRPr>
              <a:solidFill>
                <a:srgbClr val="043461"/>
              </a:solidFill>
              <a:latin typeface="Roboto"/>
              <a:ea typeface="Roboto"/>
              <a:cs typeface="Roboto"/>
              <a:sym typeface="Roboto"/>
            </a:endParaRPr>
          </a:p>
        </p:txBody>
      </p:sp>
      <p:sp>
        <p:nvSpPr>
          <p:cNvPr id="1332" name="Google Shape;1332;p107"/>
          <p:cNvSpPr/>
          <p:nvPr/>
        </p:nvSpPr>
        <p:spPr>
          <a:xfrm>
            <a:off x="1352550" y="2078736"/>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solidFill>
                  <a:srgbClr val="043461"/>
                </a:solidFill>
                <a:latin typeface="Roboto"/>
                <a:ea typeface="Roboto"/>
                <a:cs typeface="Roboto"/>
                <a:sym typeface="Roboto"/>
              </a:rPr>
              <a:t>Some summary statistics such as the mean take into account all values of a data set</a:t>
            </a:r>
            <a:endParaRPr>
              <a:solidFill>
                <a:srgbClr val="043461"/>
              </a:solidFill>
              <a:latin typeface="Roboto"/>
              <a:ea typeface="Roboto"/>
              <a:cs typeface="Roboto"/>
              <a:sym typeface="Roboto"/>
            </a:endParaRPr>
          </a:p>
        </p:txBody>
      </p:sp>
      <p:sp>
        <p:nvSpPr>
          <p:cNvPr id="1333" name="Google Shape;1333;p107"/>
          <p:cNvSpPr/>
          <p:nvPr/>
        </p:nvSpPr>
        <p:spPr>
          <a:xfrm>
            <a:off x="1352550" y="284525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solidFill>
                  <a:srgbClr val="043461"/>
                </a:solidFill>
                <a:latin typeface="Roboto"/>
                <a:ea typeface="Roboto"/>
                <a:cs typeface="Roboto"/>
                <a:sym typeface="Roboto"/>
              </a:rPr>
              <a:t>Extreme values can skew these statistics!</a:t>
            </a:r>
            <a:endParaRPr>
              <a:solidFill>
                <a:srgbClr val="043461"/>
              </a:solidFill>
              <a:latin typeface="Roboto"/>
              <a:ea typeface="Roboto"/>
              <a:cs typeface="Roboto"/>
              <a:sym typeface="Roboto"/>
            </a:endParaRPr>
          </a:p>
        </p:txBody>
      </p:sp>
      <p:sp>
        <p:nvSpPr>
          <p:cNvPr id="1334" name="Google Shape;1334;p107"/>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335" name="Google Shape;1335;p107"/>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336" name="Google Shape;1336;p107"/>
          <p:cNvSpPr/>
          <p:nvPr/>
        </p:nvSpPr>
        <p:spPr>
          <a:xfrm>
            <a:off x="450683" y="21191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337" name="Google Shape;1337;p107"/>
          <p:cNvSpPr/>
          <p:nvPr/>
        </p:nvSpPr>
        <p:spPr>
          <a:xfrm rot="10800000" flipH="1">
            <a:off x="450683" y="23977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338" name="Google Shape;1338;p107"/>
          <p:cNvSpPr/>
          <p:nvPr/>
        </p:nvSpPr>
        <p:spPr>
          <a:xfrm>
            <a:off x="450683" y="29112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339" name="Google Shape;1339;p107"/>
          <p:cNvSpPr/>
          <p:nvPr/>
        </p:nvSpPr>
        <p:spPr>
          <a:xfrm rot="10800000" flipH="1">
            <a:off x="450683" y="31898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108"/>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But how can we summarize </a:t>
            </a:r>
            <a:br>
              <a:rPr lang="en"/>
            </a:br>
            <a:r>
              <a:rPr lang="en"/>
              <a:t>real-world data?</a:t>
            </a:r>
            <a:endParaRPr/>
          </a:p>
        </p:txBody>
      </p:sp>
      <p:sp>
        <p:nvSpPr>
          <p:cNvPr id="1345" name="Google Shape;1345;p10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10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51" name="Google Shape;1351;p109"/>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solidFill>
                  <a:srgbClr val="000000"/>
                </a:solidFill>
                <a:latin typeface="Roboto Medium"/>
                <a:ea typeface="Roboto Medium"/>
                <a:cs typeface="Roboto Medium"/>
                <a:sym typeface="Roboto Medium"/>
              </a:rPr>
              <a:t>Quantiles: Used to Describe Segments of a Dataset</a:t>
            </a:r>
            <a:endParaRPr sz="2400">
              <a:solidFill>
                <a:srgbClr val="000000"/>
              </a:solidFill>
              <a:latin typeface="Roboto Medium"/>
              <a:ea typeface="Roboto Medium"/>
              <a:cs typeface="Roboto Medium"/>
              <a:sym typeface="Roboto Medium"/>
            </a:endParaRPr>
          </a:p>
          <a:p>
            <a:pPr marL="0" lvl="0" indent="0" algn="l" rtl="0">
              <a:spcBef>
                <a:spcPts val="0"/>
              </a:spcBef>
              <a:spcAft>
                <a:spcPts val="0"/>
              </a:spcAft>
              <a:buNone/>
            </a:pPr>
            <a:endParaRPr sz="2400">
              <a:latin typeface="Roboto Medium"/>
              <a:ea typeface="Roboto Medium"/>
              <a:cs typeface="Roboto Medium"/>
              <a:sym typeface="Roboto Medium"/>
            </a:endParaRPr>
          </a:p>
        </p:txBody>
      </p:sp>
      <p:sp>
        <p:nvSpPr>
          <p:cNvPr id="1352" name="Google Shape;1352;p109"/>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50000"/>
              </a:lnSpc>
              <a:spcBef>
                <a:spcPts val="0"/>
              </a:spcBef>
              <a:spcAft>
                <a:spcPts val="0"/>
              </a:spcAft>
              <a:buNone/>
            </a:pPr>
            <a:r>
              <a:rPr lang="en" sz="1800">
                <a:latin typeface="Roboto"/>
                <a:ea typeface="Roboto"/>
                <a:cs typeface="Roboto"/>
                <a:sym typeface="Roboto"/>
              </a:rPr>
              <a:t>Quantiles separate a sorted dataset into equally sized fragments.</a:t>
            </a:r>
            <a:endParaRPr sz="1800">
              <a:latin typeface="Roboto"/>
              <a:ea typeface="Roboto"/>
              <a:cs typeface="Roboto"/>
              <a:sym typeface="Roboto"/>
            </a:endParaRPr>
          </a:p>
          <a:p>
            <a:pPr marL="0" lvl="0" indent="0" algn="l" rtl="0">
              <a:lnSpc>
                <a:spcPct val="150000"/>
              </a:lnSpc>
              <a:spcBef>
                <a:spcPts val="0"/>
              </a:spcBef>
              <a:spcAft>
                <a:spcPts val="0"/>
              </a:spcAft>
              <a:buNone/>
            </a:pPr>
            <a:r>
              <a:rPr lang="en" sz="1800">
                <a:latin typeface="Roboto"/>
                <a:ea typeface="Roboto"/>
                <a:cs typeface="Roboto"/>
                <a:sym typeface="Roboto"/>
              </a:rPr>
              <a:t>The two most popular types of quantiles are </a:t>
            </a:r>
            <a:r>
              <a:rPr lang="en" sz="1800" b="1">
                <a:latin typeface="Roboto"/>
                <a:ea typeface="Roboto"/>
                <a:cs typeface="Roboto"/>
                <a:sym typeface="Roboto"/>
              </a:rPr>
              <a:t>                 </a:t>
            </a:r>
            <a:r>
              <a:rPr lang="en" sz="1800">
                <a:latin typeface="Roboto"/>
                <a:ea typeface="Roboto"/>
                <a:cs typeface="Roboto"/>
                <a:sym typeface="Roboto"/>
              </a:rPr>
              <a:t>and                    . </a:t>
            </a:r>
            <a:endParaRPr sz="1800" b="1">
              <a:latin typeface="Roboto"/>
              <a:ea typeface="Roboto"/>
              <a:cs typeface="Roboto"/>
              <a:sym typeface="Roboto"/>
            </a:endParaRPr>
          </a:p>
        </p:txBody>
      </p:sp>
      <p:sp>
        <p:nvSpPr>
          <p:cNvPr id="1353" name="Google Shape;1353;p109"/>
          <p:cNvSpPr/>
          <p:nvPr/>
        </p:nvSpPr>
        <p:spPr>
          <a:xfrm>
            <a:off x="1255000" y="1681236"/>
            <a:ext cx="6624900" cy="547500"/>
          </a:xfrm>
          <a:prstGeom prst="roundRect">
            <a:avLst>
              <a:gd name="adj" fmla="val 16667"/>
            </a:avLst>
          </a:prstGeom>
          <a:solidFill>
            <a:srgbClr val="F2F5F9"/>
          </a:solidFill>
          <a:ln>
            <a:noFill/>
          </a:ln>
        </p:spPr>
        <p:txBody>
          <a:bodyPr spcFirstLastPara="1" wrap="square" lIns="21945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500" b="1">
                <a:solidFill>
                  <a:srgbClr val="043461"/>
                </a:solidFill>
                <a:latin typeface="Roboto"/>
                <a:ea typeface="Roboto"/>
                <a:cs typeface="Roboto"/>
                <a:sym typeface="Roboto"/>
              </a:rPr>
              <a:t>Quartiles </a:t>
            </a:r>
            <a:r>
              <a:rPr lang="en" sz="1500">
                <a:solidFill>
                  <a:srgbClr val="043461"/>
                </a:solidFill>
                <a:latin typeface="Roboto"/>
                <a:ea typeface="Roboto"/>
                <a:cs typeface="Roboto"/>
                <a:sym typeface="Roboto"/>
              </a:rPr>
              <a:t>divide the dataset into four equally sized parts.</a:t>
            </a:r>
            <a:endParaRPr sz="1500">
              <a:solidFill>
                <a:srgbClr val="043461"/>
              </a:solidFill>
              <a:latin typeface="Roboto"/>
              <a:ea typeface="Roboto"/>
              <a:cs typeface="Roboto"/>
              <a:sym typeface="Roboto"/>
            </a:endParaRPr>
          </a:p>
        </p:txBody>
      </p:sp>
      <p:grpSp>
        <p:nvGrpSpPr>
          <p:cNvPr id="1354" name="Google Shape;1354;p109"/>
          <p:cNvGrpSpPr/>
          <p:nvPr/>
        </p:nvGrpSpPr>
        <p:grpSpPr>
          <a:xfrm>
            <a:off x="457201" y="1681238"/>
            <a:ext cx="684673" cy="547552"/>
            <a:chOff x="457200" y="1378813"/>
            <a:chExt cx="776889" cy="621300"/>
          </a:xfrm>
        </p:grpSpPr>
        <p:sp>
          <p:nvSpPr>
            <p:cNvPr id="1355" name="Google Shape;1355;p109"/>
            <p:cNvSpPr/>
            <p:nvPr/>
          </p:nvSpPr>
          <p:spPr>
            <a:xfrm>
              <a:off x="457200" y="1378813"/>
              <a:ext cx="695400" cy="621300"/>
            </a:xfrm>
            <a:prstGeom prst="roundRect">
              <a:avLst>
                <a:gd name="adj" fmla="val 16667"/>
              </a:avLst>
            </a:prstGeom>
            <a:solidFill>
              <a:srgbClr val="E5147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56" name="Google Shape;1356;p109"/>
            <p:cNvSpPr/>
            <p:nvPr/>
          </p:nvSpPr>
          <p:spPr>
            <a:xfrm rot="5400000">
              <a:off x="969614" y="1607625"/>
              <a:ext cx="340325" cy="188625"/>
            </a:xfrm>
            <a:prstGeom prst="flowChartExtract">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357" name="Google Shape;1357;p109"/>
          <p:cNvGrpSpPr/>
          <p:nvPr/>
        </p:nvGrpSpPr>
        <p:grpSpPr>
          <a:xfrm>
            <a:off x="457201" y="2298053"/>
            <a:ext cx="684673" cy="547552"/>
            <a:chOff x="457200" y="1378813"/>
            <a:chExt cx="776889" cy="621300"/>
          </a:xfrm>
        </p:grpSpPr>
        <p:sp>
          <p:nvSpPr>
            <p:cNvPr id="1358" name="Google Shape;1358;p109"/>
            <p:cNvSpPr/>
            <p:nvPr/>
          </p:nvSpPr>
          <p:spPr>
            <a:xfrm>
              <a:off x="457200" y="1378813"/>
              <a:ext cx="695400" cy="621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043461"/>
                  </a:solidFill>
                  <a:latin typeface="Roboto Light"/>
                  <a:ea typeface="Roboto Light"/>
                  <a:cs typeface="Roboto Light"/>
                  <a:sym typeface="Roboto Light"/>
                </a:rPr>
                <a:t>02</a:t>
              </a:r>
              <a:endParaRPr sz="2600">
                <a:solidFill>
                  <a:srgbClr val="043461"/>
                </a:solidFill>
                <a:latin typeface="Roboto Light"/>
                <a:ea typeface="Roboto Light"/>
                <a:cs typeface="Roboto Light"/>
                <a:sym typeface="Roboto Light"/>
              </a:endParaRPr>
            </a:p>
          </p:txBody>
        </p:sp>
        <p:sp>
          <p:nvSpPr>
            <p:cNvPr id="1359" name="Google Shape;1359;p109"/>
            <p:cNvSpPr/>
            <p:nvPr/>
          </p:nvSpPr>
          <p:spPr>
            <a:xfrm rot="5400000">
              <a:off x="969614" y="1607625"/>
              <a:ext cx="34032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1360" name="Google Shape;1360;p109"/>
          <p:cNvSpPr/>
          <p:nvPr/>
        </p:nvSpPr>
        <p:spPr>
          <a:xfrm>
            <a:off x="1246270" y="2300165"/>
            <a:ext cx="6624900" cy="547500"/>
          </a:xfrm>
          <a:prstGeom prst="roundRect">
            <a:avLst>
              <a:gd name="adj" fmla="val 16667"/>
            </a:avLst>
          </a:prstGeom>
          <a:solidFill>
            <a:srgbClr val="F2F5F9"/>
          </a:solidFill>
          <a:ln>
            <a:noFill/>
          </a:ln>
        </p:spPr>
        <p:txBody>
          <a:bodyPr spcFirstLastPara="1" wrap="square" lIns="21945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500" b="1">
                <a:solidFill>
                  <a:srgbClr val="043461"/>
                </a:solidFill>
                <a:latin typeface="Roboto"/>
                <a:ea typeface="Roboto"/>
                <a:cs typeface="Roboto"/>
                <a:sym typeface="Roboto"/>
              </a:rPr>
              <a:t>Percentiles</a:t>
            </a:r>
            <a:r>
              <a:rPr lang="en" sz="1500">
                <a:solidFill>
                  <a:srgbClr val="043461"/>
                </a:solidFill>
                <a:latin typeface="Roboto"/>
                <a:ea typeface="Roboto"/>
                <a:cs typeface="Roboto"/>
                <a:sym typeface="Roboto"/>
              </a:rPr>
              <a:t> divide the dataset into 100 equally sized parts.</a:t>
            </a:r>
            <a:endParaRPr sz="1500">
              <a:solidFill>
                <a:srgbClr val="043461"/>
              </a:solidFill>
              <a:latin typeface="Roboto"/>
              <a:ea typeface="Roboto"/>
              <a:cs typeface="Roboto"/>
              <a:sym typeface="Roboto"/>
            </a:endParaRPr>
          </a:p>
        </p:txBody>
      </p:sp>
      <p:graphicFrame>
        <p:nvGraphicFramePr>
          <p:cNvPr id="1361" name="Google Shape;1361;p109"/>
          <p:cNvGraphicFramePr/>
          <p:nvPr/>
        </p:nvGraphicFramePr>
        <p:xfrm>
          <a:off x="437250" y="3420425"/>
          <a:ext cx="3000000" cy="3000000"/>
        </p:xfrm>
        <a:graphic>
          <a:graphicData uri="http://schemas.openxmlformats.org/drawingml/2006/table">
            <a:tbl>
              <a:tblPr>
                <a:noFill/>
                <a:tableStyleId>{84CF6AD4-CB08-4E3E-BEBC-F00B35FCE650}</a:tableStyleId>
              </a:tblPr>
              <a:tblGrid>
                <a:gridCol w="826950">
                  <a:extLst>
                    <a:ext uri="{9D8B030D-6E8A-4147-A177-3AD203B41FA5}">
                      <a16:colId xmlns:a16="http://schemas.microsoft.com/office/drawing/2014/main" val="20000"/>
                    </a:ext>
                  </a:extLst>
                </a:gridCol>
                <a:gridCol w="826950">
                  <a:extLst>
                    <a:ext uri="{9D8B030D-6E8A-4147-A177-3AD203B41FA5}">
                      <a16:colId xmlns:a16="http://schemas.microsoft.com/office/drawing/2014/main" val="20001"/>
                    </a:ext>
                  </a:extLst>
                </a:gridCol>
                <a:gridCol w="826950">
                  <a:extLst>
                    <a:ext uri="{9D8B030D-6E8A-4147-A177-3AD203B41FA5}">
                      <a16:colId xmlns:a16="http://schemas.microsoft.com/office/drawing/2014/main" val="20002"/>
                    </a:ext>
                  </a:extLst>
                </a:gridCol>
                <a:gridCol w="826950">
                  <a:extLst>
                    <a:ext uri="{9D8B030D-6E8A-4147-A177-3AD203B41FA5}">
                      <a16:colId xmlns:a16="http://schemas.microsoft.com/office/drawing/2014/main" val="20003"/>
                    </a:ext>
                  </a:extLst>
                </a:gridCol>
                <a:gridCol w="826950">
                  <a:extLst>
                    <a:ext uri="{9D8B030D-6E8A-4147-A177-3AD203B41FA5}">
                      <a16:colId xmlns:a16="http://schemas.microsoft.com/office/drawing/2014/main" val="20004"/>
                    </a:ext>
                  </a:extLst>
                </a:gridCol>
                <a:gridCol w="826950">
                  <a:extLst>
                    <a:ext uri="{9D8B030D-6E8A-4147-A177-3AD203B41FA5}">
                      <a16:colId xmlns:a16="http://schemas.microsoft.com/office/drawing/2014/main" val="20005"/>
                    </a:ext>
                  </a:extLst>
                </a:gridCol>
                <a:gridCol w="826950">
                  <a:extLst>
                    <a:ext uri="{9D8B030D-6E8A-4147-A177-3AD203B41FA5}">
                      <a16:colId xmlns:a16="http://schemas.microsoft.com/office/drawing/2014/main" val="20006"/>
                    </a:ext>
                  </a:extLst>
                </a:gridCol>
                <a:gridCol w="826950">
                  <a:extLst>
                    <a:ext uri="{9D8B030D-6E8A-4147-A177-3AD203B41FA5}">
                      <a16:colId xmlns:a16="http://schemas.microsoft.com/office/drawing/2014/main" val="20007"/>
                    </a:ext>
                  </a:extLst>
                </a:gridCol>
                <a:gridCol w="826950">
                  <a:extLst>
                    <a:ext uri="{9D8B030D-6E8A-4147-A177-3AD203B41FA5}">
                      <a16:colId xmlns:a16="http://schemas.microsoft.com/office/drawing/2014/main" val="20008"/>
                    </a:ext>
                  </a:extLst>
                </a:gridCol>
                <a:gridCol w="826950">
                  <a:extLst>
                    <a:ext uri="{9D8B030D-6E8A-4147-A177-3AD203B41FA5}">
                      <a16:colId xmlns:a16="http://schemas.microsoft.com/office/drawing/2014/main" val="20009"/>
                    </a:ext>
                  </a:extLst>
                </a:gridCol>
              </a:tblGrid>
              <a:tr h="364800">
                <a:tc>
                  <a:txBody>
                    <a:bodyPr/>
                    <a:lstStyle/>
                    <a:p>
                      <a:pPr marL="0" lvl="0" indent="0" algn="l" rtl="0">
                        <a:spcBef>
                          <a:spcPts val="0"/>
                        </a:spcBef>
                        <a:spcAft>
                          <a:spcPts val="0"/>
                        </a:spcAft>
                        <a:buNone/>
                      </a:pPr>
                      <a:r>
                        <a:rPr lang="en">
                          <a:solidFill>
                            <a:srgbClr val="043461"/>
                          </a:solidFill>
                          <a:latin typeface="Roboto Medium"/>
                          <a:ea typeface="Roboto Medium"/>
                          <a:cs typeface="Roboto Medium"/>
                          <a:sym typeface="Roboto Medium"/>
                        </a:rPr>
                        <a:t>10</a:t>
                      </a:r>
                      <a:endParaRPr>
                        <a:solidFill>
                          <a:srgbClr val="043461"/>
                        </a:solidFill>
                        <a:latin typeface="Roboto Medium"/>
                        <a:ea typeface="Roboto Medium"/>
                        <a:cs typeface="Roboto Medium"/>
                        <a:sym typeface="Roboto Medium"/>
                      </a:endParaRPr>
                    </a:p>
                  </a:txBody>
                  <a:tcPr marL="91425" marR="91425" marT="91425" marB="91425">
                    <a:lnL w="9525" cap="flat" cmpd="sng">
                      <a:solidFill>
                        <a:srgbClr val="043461"/>
                      </a:solidFill>
                      <a:prstDash val="solid"/>
                      <a:round/>
                      <a:headEnd type="none" w="sm" len="sm"/>
                      <a:tailEnd type="none" w="sm" len="sm"/>
                    </a:lnL>
                    <a:lnR w="9525" cap="flat" cmpd="sng">
                      <a:solidFill>
                        <a:srgbClr val="043461"/>
                      </a:solidFill>
                      <a:prstDash val="solid"/>
                      <a:round/>
                      <a:headEnd type="none" w="sm" len="sm"/>
                      <a:tailEnd type="none" w="sm" len="sm"/>
                    </a:lnR>
                    <a:lnT w="9525" cap="flat" cmpd="sng">
                      <a:solidFill>
                        <a:srgbClr val="043461"/>
                      </a:solidFill>
                      <a:prstDash val="solid"/>
                      <a:round/>
                      <a:headEnd type="none" w="sm" len="sm"/>
                      <a:tailEnd type="none" w="sm" len="sm"/>
                    </a:lnT>
                    <a:lnB w="9525" cap="flat" cmpd="sng">
                      <a:solidFill>
                        <a:srgbClr val="043461"/>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solidFill>
                            <a:srgbClr val="043461"/>
                          </a:solidFill>
                          <a:latin typeface="Roboto Medium"/>
                          <a:ea typeface="Roboto Medium"/>
                          <a:cs typeface="Roboto Medium"/>
                          <a:sym typeface="Roboto Medium"/>
                        </a:rPr>
                        <a:t>20</a:t>
                      </a:r>
                      <a:endParaRPr>
                        <a:solidFill>
                          <a:srgbClr val="043461"/>
                        </a:solidFill>
                        <a:latin typeface="Roboto Medium"/>
                        <a:ea typeface="Roboto Medium"/>
                        <a:cs typeface="Roboto Medium"/>
                        <a:sym typeface="Roboto Medium"/>
                      </a:endParaRPr>
                    </a:p>
                  </a:txBody>
                  <a:tcPr marL="91425" marR="91425" marT="91425" marB="91425">
                    <a:lnL w="9525" cap="flat" cmpd="sng">
                      <a:solidFill>
                        <a:srgbClr val="043461"/>
                      </a:solidFill>
                      <a:prstDash val="solid"/>
                      <a:round/>
                      <a:headEnd type="none" w="sm" len="sm"/>
                      <a:tailEnd type="none" w="sm" len="sm"/>
                    </a:lnL>
                    <a:lnR w="9525" cap="flat" cmpd="sng">
                      <a:solidFill>
                        <a:srgbClr val="043461"/>
                      </a:solidFill>
                      <a:prstDash val="solid"/>
                      <a:round/>
                      <a:headEnd type="none" w="sm" len="sm"/>
                      <a:tailEnd type="none" w="sm" len="sm"/>
                    </a:lnR>
                    <a:lnT w="9525" cap="flat" cmpd="sng">
                      <a:solidFill>
                        <a:srgbClr val="043461"/>
                      </a:solidFill>
                      <a:prstDash val="solid"/>
                      <a:round/>
                      <a:headEnd type="none" w="sm" len="sm"/>
                      <a:tailEnd type="none" w="sm" len="sm"/>
                    </a:lnT>
                    <a:lnB w="9525" cap="flat" cmpd="sng">
                      <a:solidFill>
                        <a:srgbClr val="043461"/>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solidFill>
                            <a:srgbClr val="043461"/>
                          </a:solidFill>
                          <a:latin typeface="Roboto Medium"/>
                          <a:ea typeface="Roboto Medium"/>
                          <a:cs typeface="Roboto Medium"/>
                          <a:sym typeface="Roboto Medium"/>
                        </a:rPr>
                        <a:t>30</a:t>
                      </a:r>
                      <a:endParaRPr>
                        <a:solidFill>
                          <a:srgbClr val="043461"/>
                        </a:solidFill>
                        <a:latin typeface="Roboto Medium"/>
                        <a:ea typeface="Roboto Medium"/>
                        <a:cs typeface="Roboto Medium"/>
                        <a:sym typeface="Roboto Medium"/>
                      </a:endParaRPr>
                    </a:p>
                  </a:txBody>
                  <a:tcPr marL="91425" marR="91425" marT="91425" marB="91425">
                    <a:lnL w="9525" cap="flat" cmpd="sng">
                      <a:solidFill>
                        <a:srgbClr val="043461"/>
                      </a:solidFill>
                      <a:prstDash val="solid"/>
                      <a:round/>
                      <a:headEnd type="none" w="sm" len="sm"/>
                      <a:tailEnd type="none" w="sm" len="sm"/>
                    </a:lnL>
                    <a:lnR w="9525" cap="flat" cmpd="sng">
                      <a:solidFill>
                        <a:srgbClr val="043461"/>
                      </a:solidFill>
                      <a:prstDash val="solid"/>
                      <a:round/>
                      <a:headEnd type="none" w="sm" len="sm"/>
                      <a:tailEnd type="none" w="sm" len="sm"/>
                    </a:lnR>
                    <a:lnT w="9525" cap="flat" cmpd="sng">
                      <a:solidFill>
                        <a:srgbClr val="043461"/>
                      </a:solidFill>
                      <a:prstDash val="solid"/>
                      <a:round/>
                      <a:headEnd type="none" w="sm" len="sm"/>
                      <a:tailEnd type="none" w="sm" len="sm"/>
                    </a:lnT>
                    <a:lnB w="9525" cap="flat" cmpd="sng">
                      <a:solidFill>
                        <a:srgbClr val="043461"/>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solidFill>
                            <a:srgbClr val="043461"/>
                          </a:solidFill>
                          <a:latin typeface="Roboto Medium"/>
                          <a:ea typeface="Roboto Medium"/>
                          <a:cs typeface="Roboto Medium"/>
                          <a:sym typeface="Roboto Medium"/>
                        </a:rPr>
                        <a:t>40</a:t>
                      </a:r>
                      <a:endParaRPr>
                        <a:solidFill>
                          <a:srgbClr val="043461"/>
                        </a:solidFill>
                        <a:latin typeface="Roboto Medium"/>
                        <a:ea typeface="Roboto Medium"/>
                        <a:cs typeface="Roboto Medium"/>
                        <a:sym typeface="Roboto Medium"/>
                      </a:endParaRPr>
                    </a:p>
                  </a:txBody>
                  <a:tcPr marL="91425" marR="91425" marT="91425" marB="91425">
                    <a:lnL w="9525" cap="flat" cmpd="sng">
                      <a:solidFill>
                        <a:srgbClr val="043461"/>
                      </a:solidFill>
                      <a:prstDash val="solid"/>
                      <a:round/>
                      <a:headEnd type="none" w="sm" len="sm"/>
                      <a:tailEnd type="none" w="sm" len="sm"/>
                    </a:lnL>
                    <a:lnR w="9525" cap="flat" cmpd="sng">
                      <a:solidFill>
                        <a:srgbClr val="043461"/>
                      </a:solidFill>
                      <a:prstDash val="solid"/>
                      <a:round/>
                      <a:headEnd type="none" w="sm" len="sm"/>
                      <a:tailEnd type="none" w="sm" len="sm"/>
                    </a:lnR>
                    <a:lnT w="9525" cap="flat" cmpd="sng">
                      <a:solidFill>
                        <a:srgbClr val="043461"/>
                      </a:solidFill>
                      <a:prstDash val="solid"/>
                      <a:round/>
                      <a:headEnd type="none" w="sm" len="sm"/>
                      <a:tailEnd type="none" w="sm" len="sm"/>
                    </a:lnT>
                    <a:lnB w="9525" cap="flat" cmpd="sng">
                      <a:solidFill>
                        <a:srgbClr val="043461"/>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solidFill>
                            <a:srgbClr val="043461"/>
                          </a:solidFill>
                          <a:latin typeface="Roboto Medium"/>
                          <a:ea typeface="Roboto Medium"/>
                          <a:cs typeface="Roboto Medium"/>
                          <a:sym typeface="Roboto Medium"/>
                        </a:rPr>
                        <a:t>50</a:t>
                      </a:r>
                      <a:endParaRPr>
                        <a:solidFill>
                          <a:srgbClr val="043461"/>
                        </a:solidFill>
                        <a:latin typeface="Roboto Medium"/>
                        <a:ea typeface="Roboto Medium"/>
                        <a:cs typeface="Roboto Medium"/>
                        <a:sym typeface="Roboto Medium"/>
                      </a:endParaRPr>
                    </a:p>
                  </a:txBody>
                  <a:tcPr marL="91425" marR="91425" marT="91425" marB="91425">
                    <a:lnL w="9525" cap="flat" cmpd="sng">
                      <a:solidFill>
                        <a:srgbClr val="043461"/>
                      </a:solidFill>
                      <a:prstDash val="solid"/>
                      <a:round/>
                      <a:headEnd type="none" w="sm" len="sm"/>
                      <a:tailEnd type="none" w="sm" len="sm"/>
                    </a:lnL>
                    <a:lnR w="9525" cap="flat" cmpd="sng">
                      <a:solidFill>
                        <a:srgbClr val="043461"/>
                      </a:solidFill>
                      <a:prstDash val="solid"/>
                      <a:round/>
                      <a:headEnd type="none" w="sm" len="sm"/>
                      <a:tailEnd type="none" w="sm" len="sm"/>
                    </a:lnR>
                    <a:lnT w="9525" cap="flat" cmpd="sng">
                      <a:solidFill>
                        <a:srgbClr val="043461"/>
                      </a:solidFill>
                      <a:prstDash val="solid"/>
                      <a:round/>
                      <a:headEnd type="none" w="sm" len="sm"/>
                      <a:tailEnd type="none" w="sm" len="sm"/>
                    </a:lnT>
                    <a:lnB w="9525" cap="flat" cmpd="sng">
                      <a:solidFill>
                        <a:srgbClr val="043461"/>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solidFill>
                            <a:srgbClr val="043461"/>
                          </a:solidFill>
                          <a:latin typeface="Roboto Medium"/>
                          <a:ea typeface="Roboto Medium"/>
                          <a:cs typeface="Roboto Medium"/>
                          <a:sym typeface="Roboto Medium"/>
                        </a:rPr>
                        <a:t>60</a:t>
                      </a:r>
                      <a:endParaRPr>
                        <a:solidFill>
                          <a:srgbClr val="043461"/>
                        </a:solidFill>
                        <a:latin typeface="Roboto Medium"/>
                        <a:ea typeface="Roboto Medium"/>
                        <a:cs typeface="Roboto Medium"/>
                        <a:sym typeface="Roboto Medium"/>
                      </a:endParaRPr>
                    </a:p>
                  </a:txBody>
                  <a:tcPr marL="91425" marR="91425" marT="91425" marB="91425">
                    <a:lnL w="9525" cap="flat" cmpd="sng">
                      <a:solidFill>
                        <a:srgbClr val="043461"/>
                      </a:solidFill>
                      <a:prstDash val="solid"/>
                      <a:round/>
                      <a:headEnd type="none" w="sm" len="sm"/>
                      <a:tailEnd type="none" w="sm" len="sm"/>
                    </a:lnL>
                    <a:lnR w="9525" cap="flat" cmpd="sng">
                      <a:solidFill>
                        <a:srgbClr val="043461"/>
                      </a:solidFill>
                      <a:prstDash val="solid"/>
                      <a:round/>
                      <a:headEnd type="none" w="sm" len="sm"/>
                      <a:tailEnd type="none" w="sm" len="sm"/>
                    </a:lnR>
                    <a:lnT w="9525" cap="flat" cmpd="sng">
                      <a:solidFill>
                        <a:srgbClr val="043461"/>
                      </a:solidFill>
                      <a:prstDash val="solid"/>
                      <a:round/>
                      <a:headEnd type="none" w="sm" len="sm"/>
                      <a:tailEnd type="none" w="sm" len="sm"/>
                    </a:lnT>
                    <a:lnB w="9525" cap="flat" cmpd="sng">
                      <a:solidFill>
                        <a:srgbClr val="043461"/>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solidFill>
                            <a:srgbClr val="043461"/>
                          </a:solidFill>
                          <a:latin typeface="Roboto Medium"/>
                          <a:ea typeface="Roboto Medium"/>
                          <a:cs typeface="Roboto Medium"/>
                          <a:sym typeface="Roboto Medium"/>
                        </a:rPr>
                        <a:t>70</a:t>
                      </a:r>
                      <a:endParaRPr>
                        <a:solidFill>
                          <a:srgbClr val="043461"/>
                        </a:solidFill>
                        <a:latin typeface="Roboto Medium"/>
                        <a:ea typeface="Roboto Medium"/>
                        <a:cs typeface="Roboto Medium"/>
                        <a:sym typeface="Roboto Medium"/>
                      </a:endParaRPr>
                    </a:p>
                  </a:txBody>
                  <a:tcPr marL="91425" marR="91425" marT="91425" marB="91425">
                    <a:lnL w="9525" cap="flat" cmpd="sng">
                      <a:solidFill>
                        <a:srgbClr val="043461"/>
                      </a:solidFill>
                      <a:prstDash val="solid"/>
                      <a:round/>
                      <a:headEnd type="none" w="sm" len="sm"/>
                      <a:tailEnd type="none" w="sm" len="sm"/>
                    </a:lnL>
                    <a:lnR w="9525" cap="flat" cmpd="sng">
                      <a:solidFill>
                        <a:srgbClr val="043461"/>
                      </a:solidFill>
                      <a:prstDash val="solid"/>
                      <a:round/>
                      <a:headEnd type="none" w="sm" len="sm"/>
                      <a:tailEnd type="none" w="sm" len="sm"/>
                    </a:lnR>
                    <a:lnT w="9525" cap="flat" cmpd="sng">
                      <a:solidFill>
                        <a:srgbClr val="043461"/>
                      </a:solidFill>
                      <a:prstDash val="solid"/>
                      <a:round/>
                      <a:headEnd type="none" w="sm" len="sm"/>
                      <a:tailEnd type="none" w="sm" len="sm"/>
                    </a:lnT>
                    <a:lnB w="9525" cap="flat" cmpd="sng">
                      <a:solidFill>
                        <a:srgbClr val="043461"/>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solidFill>
                            <a:srgbClr val="043461"/>
                          </a:solidFill>
                          <a:latin typeface="Roboto Medium"/>
                          <a:ea typeface="Roboto Medium"/>
                          <a:cs typeface="Roboto Medium"/>
                          <a:sym typeface="Roboto Medium"/>
                        </a:rPr>
                        <a:t>80</a:t>
                      </a:r>
                      <a:endParaRPr>
                        <a:solidFill>
                          <a:srgbClr val="043461"/>
                        </a:solidFill>
                        <a:latin typeface="Roboto Medium"/>
                        <a:ea typeface="Roboto Medium"/>
                        <a:cs typeface="Roboto Medium"/>
                        <a:sym typeface="Roboto Medium"/>
                      </a:endParaRPr>
                    </a:p>
                  </a:txBody>
                  <a:tcPr marL="91425" marR="91425" marT="91425" marB="91425">
                    <a:lnL w="9525" cap="flat" cmpd="sng">
                      <a:solidFill>
                        <a:srgbClr val="043461"/>
                      </a:solidFill>
                      <a:prstDash val="solid"/>
                      <a:round/>
                      <a:headEnd type="none" w="sm" len="sm"/>
                      <a:tailEnd type="none" w="sm" len="sm"/>
                    </a:lnL>
                    <a:lnR w="9525" cap="flat" cmpd="sng">
                      <a:solidFill>
                        <a:srgbClr val="043461"/>
                      </a:solidFill>
                      <a:prstDash val="solid"/>
                      <a:round/>
                      <a:headEnd type="none" w="sm" len="sm"/>
                      <a:tailEnd type="none" w="sm" len="sm"/>
                    </a:lnR>
                    <a:lnT w="9525" cap="flat" cmpd="sng">
                      <a:solidFill>
                        <a:srgbClr val="043461"/>
                      </a:solidFill>
                      <a:prstDash val="solid"/>
                      <a:round/>
                      <a:headEnd type="none" w="sm" len="sm"/>
                      <a:tailEnd type="none" w="sm" len="sm"/>
                    </a:lnT>
                    <a:lnB w="9525" cap="flat" cmpd="sng">
                      <a:solidFill>
                        <a:srgbClr val="043461"/>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solidFill>
                            <a:srgbClr val="043461"/>
                          </a:solidFill>
                          <a:latin typeface="Roboto Medium"/>
                          <a:ea typeface="Roboto Medium"/>
                          <a:cs typeface="Roboto Medium"/>
                          <a:sym typeface="Roboto Medium"/>
                        </a:rPr>
                        <a:t>90</a:t>
                      </a:r>
                      <a:endParaRPr>
                        <a:solidFill>
                          <a:srgbClr val="043461"/>
                        </a:solidFill>
                        <a:latin typeface="Roboto Medium"/>
                        <a:ea typeface="Roboto Medium"/>
                        <a:cs typeface="Roboto Medium"/>
                        <a:sym typeface="Roboto Medium"/>
                      </a:endParaRPr>
                    </a:p>
                  </a:txBody>
                  <a:tcPr marL="91425" marR="91425" marT="91425" marB="91425">
                    <a:lnL w="9525" cap="flat" cmpd="sng">
                      <a:solidFill>
                        <a:srgbClr val="043461"/>
                      </a:solidFill>
                      <a:prstDash val="solid"/>
                      <a:round/>
                      <a:headEnd type="none" w="sm" len="sm"/>
                      <a:tailEnd type="none" w="sm" len="sm"/>
                    </a:lnL>
                    <a:lnR w="9525" cap="flat" cmpd="sng">
                      <a:solidFill>
                        <a:srgbClr val="043461"/>
                      </a:solidFill>
                      <a:prstDash val="solid"/>
                      <a:round/>
                      <a:headEnd type="none" w="sm" len="sm"/>
                      <a:tailEnd type="none" w="sm" len="sm"/>
                    </a:lnR>
                    <a:lnT w="9525" cap="flat" cmpd="sng">
                      <a:solidFill>
                        <a:srgbClr val="043461"/>
                      </a:solidFill>
                      <a:prstDash val="solid"/>
                      <a:round/>
                      <a:headEnd type="none" w="sm" len="sm"/>
                      <a:tailEnd type="none" w="sm" len="sm"/>
                    </a:lnT>
                    <a:lnB w="9525" cap="flat" cmpd="sng">
                      <a:solidFill>
                        <a:srgbClr val="043461"/>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solidFill>
                            <a:srgbClr val="043461"/>
                          </a:solidFill>
                          <a:latin typeface="Roboto Medium"/>
                          <a:ea typeface="Roboto Medium"/>
                          <a:cs typeface="Roboto Medium"/>
                          <a:sym typeface="Roboto Medium"/>
                        </a:rPr>
                        <a:t>100</a:t>
                      </a:r>
                      <a:endParaRPr>
                        <a:solidFill>
                          <a:srgbClr val="043461"/>
                        </a:solidFill>
                        <a:latin typeface="Roboto Medium"/>
                        <a:ea typeface="Roboto Medium"/>
                        <a:cs typeface="Roboto Medium"/>
                        <a:sym typeface="Roboto Medium"/>
                      </a:endParaRPr>
                    </a:p>
                  </a:txBody>
                  <a:tcPr marL="91425" marR="91425" marT="91425" marB="91425">
                    <a:lnL w="9525" cap="flat" cmpd="sng">
                      <a:solidFill>
                        <a:srgbClr val="043461"/>
                      </a:solidFill>
                      <a:prstDash val="solid"/>
                      <a:round/>
                      <a:headEnd type="none" w="sm" len="sm"/>
                      <a:tailEnd type="none" w="sm" len="sm"/>
                    </a:lnL>
                    <a:lnR w="9525" cap="flat" cmpd="sng">
                      <a:solidFill>
                        <a:srgbClr val="043461"/>
                      </a:solidFill>
                      <a:prstDash val="solid"/>
                      <a:round/>
                      <a:headEnd type="none" w="sm" len="sm"/>
                      <a:tailEnd type="none" w="sm" len="sm"/>
                    </a:lnR>
                    <a:lnT w="9525" cap="flat" cmpd="sng">
                      <a:solidFill>
                        <a:srgbClr val="043461"/>
                      </a:solidFill>
                      <a:prstDash val="solid"/>
                      <a:round/>
                      <a:headEnd type="none" w="sm" len="sm"/>
                      <a:tailEnd type="none" w="sm" len="sm"/>
                    </a:lnT>
                    <a:lnB w="9525" cap="flat" cmpd="sng">
                      <a:solidFill>
                        <a:srgbClr val="043461"/>
                      </a:solidFill>
                      <a:prstDash val="solid"/>
                      <a:round/>
                      <a:headEnd type="none" w="sm" len="sm"/>
                      <a:tailEnd type="none" w="sm" len="sm"/>
                    </a:lnB>
                    <a:solidFill>
                      <a:srgbClr val="9EE244"/>
                    </a:solidFill>
                  </a:tcPr>
                </a:tc>
                <a:extLst>
                  <a:ext uri="{0D108BD9-81ED-4DB2-BD59-A6C34878D82A}">
                    <a16:rowId xmlns:a16="http://schemas.microsoft.com/office/drawing/2014/main" val="10000"/>
                  </a:ext>
                </a:extLst>
              </a:tr>
            </a:tbl>
          </a:graphicData>
        </a:graphic>
      </p:graphicFrame>
      <p:cxnSp>
        <p:nvCxnSpPr>
          <p:cNvPr id="1362" name="Google Shape;1362;p109"/>
          <p:cNvCxnSpPr/>
          <p:nvPr/>
        </p:nvCxnSpPr>
        <p:spPr>
          <a:xfrm>
            <a:off x="2516175" y="3157236"/>
            <a:ext cx="0" cy="981600"/>
          </a:xfrm>
          <a:prstGeom prst="straightConnector1">
            <a:avLst/>
          </a:prstGeom>
          <a:noFill/>
          <a:ln w="28575" cap="flat" cmpd="sng">
            <a:solidFill>
              <a:srgbClr val="043461"/>
            </a:solidFill>
            <a:prstDash val="dash"/>
            <a:round/>
            <a:headEnd type="none" w="med" len="med"/>
            <a:tailEnd type="none" w="med" len="med"/>
          </a:ln>
        </p:spPr>
      </p:cxnSp>
      <p:pic>
        <p:nvPicPr>
          <p:cNvPr id="1363" name="Google Shape;1363;p109"/>
          <p:cNvPicPr preferRelativeResize="0"/>
          <p:nvPr/>
        </p:nvPicPr>
        <p:blipFill>
          <a:blip r:embed="rId3">
            <a:alphaModFix/>
          </a:blip>
          <a:stretch>
            <a:fillRect/>
          </a:stretch>
        </p:blipFill>
        <p:spPr>
          <a:xfrm>
            <a:off x="2325889" y="4061150"/>
            <a:ext cx="389816" cy="621300"/>
          </a:xfrm>
          <a:prstGeom prst="rect">
            <a:avLst/>
          </a:prstGeom>
          <a:noFill/>
          <a:ln>
            <a:noFill/>
          </a:ln>
        </p:spPr>
      </p:pic>
      <p:cxnSp>
        <p:nvCxnSpPr>
          <p:cNvPr id="1364" name="Google Shape;1364;p109"/>
          <p:cNvCxnSpPr/>
          <p:nvPr/>
        </p:nvCxnSpPr>
        <p:spPr>
          <a:xfrm>
            <a:off x="6653550" y="3230411"/>
            <a:ext cx="0" cy="981600"/>
          </a:xfrm>
          <a:prstGeom prst="straightConnector1">
            <a:avLst/>
          </a:prstGeom>
          <a:noFill/>
          <a:ln w="28575" cap="flat" cmpd="sng">
            <a:solidFill>
              <a:srgbClr val="043461"/>
            </a:solidFill>
            <a:prstDash val="dash"/>
            <a:round/>
            <a:headEnd type="none" w="med" len="med"/>
            <a:tailEnd type="none" w="med" len="med"/>
          </a:ln>
        </p:spPr>
      </p:cxnSp>
      <p:pic>
        <p:nvPicPr>
          <p:cNvPr id="1365" name="Google Shape;1365;p109"/>
          <p:cNvPicPr preferRelativeResize="0"/>
          <p:nvPr/>
        </p:nvPicPr>
        <p:blipFill>
          <a:blip r:embed="rId3">
            <a:alphaModFix/>
          </a:blip>
          <a:stretch>
            <a:fillRect/>
          </a:stretch>
        </p:blipFill>
        <p:spPr>
          <a:xfrm>
            <a:off x="6463264" y="4134325"/>
            <a:ext cx="389816" cy="621300"/>
          </a:xfrm>
          <a:prstGeom prst="rect">
            <a:avLst/>
          </a:prstGeom>
          <a:noFill/>
          <a:ln>
            <a:noFill/>
          </a:ln>
        </p:spPr>
      </p:pic>
      <p:cxnSp>
        <p:nvCxnSpPr>
          <p:cNvPr id="1366" name="Google Shape;1366;p109"/>
          <p:cNvCxnSpPr/>
          <p:nvPr/>
        </p:nvCxnSpPr>
        <p:spPr>
          <a:xfrm>
            <a:off x="4584863" y="3230411"/>
            <a:ext cx="0" cy="981600"/>
          </a:xfrm>
          <a:prstGeom prst="straightConnector1">
            <a:avLst/>
          </a:prstGeom>
          <a:noFill/>
          <a:ln w="28575" cap="flat" cmpd="sng">
            <a:solidFill>
              <a:srgbClr val="043461"/>
            </a:solidFill>
            <a:prstDash val="dash"/>
            <a:round/>
            <a:headEnd type="none" w="med" len="med"/>
            <a:tailEnd type="none" w="med" len="med"/>
          </a:ln>
        </p:spPr>
      </p:cxnSp>
      <p:pic>
        <p:nvPicPr>
          <p:cNvPr id="1367" name="Google Shape;1367;p109"/>
          <p:cNvPicPr preferRelativeResize="0"/>
          <p:nvPr/>
        </p:nvPicPr>
        <p:blipFill>
          <a:blip r:embed="rId3">
            <a:alphaModFix/>
          </a:blip>
          <a:stretch>
            <a:fillRect/>
          </a:stretch>
        </p:blipFill>
        <p:spPr>
          <a:xfrm>
            <a:off x="4394576" y="4134325"/>
            <a:ext cx="389816" cy="621300"/>
          </a:xfrm>
          <a:prstGeom prst="rect">
            <a:avLst/>
          </a:prstGeom>
          <a:noFill/>
          <a:ln>
            <a:noFill/>
          </a:ln>
        </p:spPr>
      </p:pic>
      <p:sp>
        <p:nvSpPr>
          <p:cNvPr id="1368" name="Google Shape;1368;p109"/>
          <p:cNvSpPr/>
          <p:nvPr/>
        </p:nvSpPr>
        <p:spPr>
          <a:xfrm rot="5400000">
            <a:off x="7555775" y="3147925"/>
            <a:ext cx="298200" cy="1874100"/>
          </a:xfrm>
          <a:prstGeom prst="rightBrace">
            <a:avLst>
              <a:gd name="adj1" fmla="val 50000"/>
              <a:gd name="adj2" fmla="val 50000"/>
            </a:avLst>
          </a:prstGeom>
          <a:noFill/>
          <a:ln w="19050" cap="flat" cmpd="sng">
            <a:solidFill>
              <a:srgbClr val="0434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09"/>
          <p:cNvSpPr/>
          <p:nvPr/>
        </p:nvSpPr>
        <p:spPr>
          <a:xfrm rot="5400000">
            <a:off x="5470113" y="3129775"/>
            <a:ext cx="298200" cy="1874100"/>
          </a:xfrm>
          <a:prstGeom prst="rightBrace">
            <a:avLst>
              <a:gd name="adj1" fmla="val 50000"/>
              <a:gd name="adj2" fmla="val 50000"/>
            </a:avLst>
          </a:prstGeom>
          <a:noFill/>
          <a:ln w="19050" cap="flat" cmpd="sng">
            <a:solidFill>
              <a:srgbClr val="0434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09"/>
          <p:cNvSpPr/>
          <p:nvPr/>
        </p:nvSpPr>
        <p:spPr>
          <a:xfrm rot="5400000">
            <a:off x="3401413" y="3129775"/>
            <a:ext cx="298200" cy="1874100"/>
          </a:xfrm>
          <a:prstGeom prst="rightBrace">
            <a:avLst>
              <a:gd name="adj1" fmla="val 50000"/>
              <a:gd name="adj2" fmla="val 50000"/>
            </a:avLst>
          </a:prstGeom>
          <a:noFill/>
          <a:ln w="19050" cap="flat" cmpd="sng">
            <a:solidFill>
              <a:srgbClr val="0434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09"/>
          <p:cNvSpPr/>
          <p:nvPr/>
        </p:nvSpPr>
        <p:spPr>
          <a:xfrm rot="5400000">
            <a:off x="1332713" y="3129775"/>
            <a:ext cx="298200" cy="1874100"/>
          </a:xfrm>
          <a:prstGeom prst="rightBrace">
            <a:avLst>
              <a:gd name="adj1" fmla="val 50000"/>
              <a:gd name="adj2" fmla="val 50000"/>
            </a:avLst>
          </a:prstGeom>
          <a:noFill/>
          <a:ln w="19050" cap="flat" cmpd="sng">
            <a:solidFill>
              <a:srgbClr val="0434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09"/>
          <p:cNvSpPr/>
          <p:nvPr/>
        </p:nvSpPr>
        <p:spPr>
          <a:xfrm>
            <a:off x="4991400" y="1165250"/>
            <a:ext cx="881700" cy="315300"/>
          </a:xfrm>
          <a:prstGeom prst="roundRect">
            <a:avLst>
              <a:gd name="adj" fmla="val 16667"/>
            </a:avLst>
          </a:prstGeom>
          <a:solidFill>
            <a:srgbClr val="E51470"/>
          </a:solidFill>
          <a:ln w="9525" cap="flat" cmpd="sng">
            <a:solidFill>
              <a:srgbClr val="043461"/>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rgbClr val="FFFFFF"/>
                </a:solidFill>
                <a:latin typeface="Roboto Medium"/>
                <a:ea typeface="Roboto Medium"/>
                <a:cs typeface="Roboto Medium"/>
                <a:sym typeface="Roboto Medium"/>
              </a:rPr>
              <a:t>quartiles</a:t>
            </a:r>
            <a:endParaRPr>
              <a:solidFill>
                <a:srgbClr val="FFFFFF"/>
              </a:solidFill>
              <a:latin typeface="Roboto Medium"/>
              <a:ea typeface="Roboto Medium"/>
              <a:cs typeface="Roboto Medium"/>
              <a:sym typeface="Roboto Medium"/>
            </a:endParaRPr>
          </a:p>
        </p:txBody>
      </p:sp>
      <p:sp>
        <p:nvSpPr>
          <p:cNvPr id="1373" name="Google Shape;1373;p109"/>
          <p:cNvSpPr/>
          <p:nvPr/>
        </p:nvSpPr>
        <p:spPr>
          <a:xfrm>
            <a:off x="6400725" y="1165250"/>
            <a:ext cx="1017300" cy="315300"/>
          </a:xfrm>
          <a:prstGeom prst="roundRect">
            <a:avLst>
              <a:gd name="adj" fmla="val 16667"/>
            </a:avLst>
          </a:prstGeom>
          <a:solidFill>
            <a:srgbClr val="9EE244"/>
          </a:solidFill>
          <a:ln w="9525" cap="flat" cmpd="sng">
            <a:solidFill>
              <a:srgbClr val="043461"/>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r>
              <a:rPr lang="en">
                <a:solidFill>
                  <a:srgbClr val="043461"/>
                </a:solidFill>
                <a:latin typeface="Roboto Medium"/>
                <a:ea typeface="Roboto Medium"/>
                <a:cs typeface="Roboto Medium"/>
                <a:sym typeface="Roboto Medium"/>
              </a:rPr>
              <a:t>percentiles</a:t>
            </a:r>
            <a:endParaRPr>
              <a:solidFill>
                <a:srgbClr val="043461"/>
              </a:solidFill>
              <a:latin typeface="Roboto Medium"/>
              <a:ea typeface="Roboto Medium"/>
              <a:cs typeface="Roboto Medium"/>
              <a:sym typeface="Roboto Medium"/>
            </a:endParaRPr>
          </a:p>
        </p:txBody>
      </p:sp>
      <p:sp>
        <p:nvSpPr>
          <p:cNvPr id="1374" name="Google Shape;1374;p109"/>
          <p:cNvSpPr/>
          <p:nvPr/>
        </p:nvSpPr>
        <p:spPr>
          <a:xfrm>
            <a:off x="1114175" y="4317025"/>
            <a:ext cx="735300" cy="315300"/>
          </a:xfrm>
          <a:prstGeom prst="roundRect">
            <a:avLst>
              <a:gd name="adj" fmla="val 16667"/>
            </a:avLst>
          </a:prstGeom>
          <a:solidFill>
            <a:srgbClr val="E51470"/>
          </a:solidFill>
          <a:ln w="9525" cap="flat" cmpd="sng">
            <a:solidFill>
              <a:srgbClr val="043461"/>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r>
              <a:rPr lang="en">
                <a:solidFill>
                  <a:srgbClr val="FFFFFF"/>
                </a:solidFill>
                <a:latin typeface="Roboto Medium"/>
                <a:ea typeface="Roboto Medium"/>
                <a:cs typeface="Roboto Medium"/>
                <a:sym typeface="Roboto Medium"/>
              </a:rPr>
              <a:t>Part 1</a:t>
            </a:r>
            <a:endParaRPr>
              <a:solidFill>
                <a:srgbClr val="FFFFFF"/>
              </a:solidFill>
              <a:latin typeface="Roboto Medium"/>
              <a:ea typeface="Roboto Medium"/>
              <a:cs typeface="Roboto Medium"/>
              <a:sym typeface="Roboto Medium"/>
            </a:endParaRPr>
          </a:p>
        </p:txBody>
      </p:sp>
      <p:sp>
        <p:nvSpPr>
          <p:cNvPr id="1375" name="Google Shape;1375;p109"/>
          <p:cNvSpPr/>
          <p:nvPr/>
        </p:nvSpPr>
        <p:spPr>
          <a:xfrm>
            <a:off x="3187488" y="4317025"/>
            <a:ext cx="735300" cy="315300"/>
          </a:xfrm>
          <a:prstGeom prst="roundRect">
            <a:avLst>
              <a:gd name="adj" fmla="val 16667"/>
            </a:avLst>
          </a:prstGeom>
          <a:solidFill>
            <a:srgbClr val="E51470"/>
          </a:solidFill>
          <a:ln w="9525" cap="flat" cmpd="sng">
            <a:solidFill>
              <a:srgbClr val="043461"/>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r>
              <a:rPr lang="en">
                <a:solidFill>
                  <a:srgbClr val="FFFFFF"/>
                </a:solidFill>
                <a:latin typeface="Roboto Medium"/>
                <a:ea typeface="Roboto Medium"/>
                <a:cs typeface="Roboto Medium"/>
                <a:sym typeface="Roboto Medium"/>
              </a:rPr>
              <a:t>Part 1</a:t>
            </a:r>
            <a:endParaRPr>
              <a:solidFill>
                <a:srgbClr val="FFFFFF"/>
              </a:solidFill>
              <a:latin typeface="Roboto Medium"/>
              <a:ea typeface="Roboto Medium"/>
              <a:cs typeface="Roboto Medium"/>
              <a:sym typeface="Roboto Medium"/>
            </a:endParaRPr>
          </a:p>
        </p:txBody>
      </p:sp>
      <p:sp>
        <p:nvSpPr>
          <p:cNvPr id="1376" name="Google Shape;1376;p109"/>
          <p:cNvSpPr/>
          <p:nvPr/>
        </p:nvSpPr>
        <p:spPr>
          <a:xfrm>
            <a:off x="5251563" y="4317025"/>
            <a:ext cx="735300" cy="315300"/>
          </a:xfrm>
          <a:prstGeom prst="roundRect">
            <a:avLst>
              <a:gd name="adj" fmla="val 16667"/>
            </a:avLst>
          </a:prstGeom>
          <a:solidFill>
            <a:srgbClr val="E51470"/>
          </a:solidFill>
          <a:ln w="9525" cap="flat" cmpd="sng">
            <a:solidFill>
              <a:srgbClr val="043461"/>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r>
              <a:rPr lang="en">
                <a:solidFill>
                  <a:srgbClr val="FFFFFF"/>
                </a:solidFill>
                <a:latin typeface="Roboto Medium"/>
                <a:ea typeface="Roboto Medium"/>
                <a:cs typeface="Roboto Medium"/>
                <a:sym typeface="Roboto Medium"/>
              </a:rPr>
              <a:t>Part 1</a:t>
            </a:r>
            <a:endParaRPr>
              <a:solidFill>
                <a:srgbClr val="FFFFFF"/>
              </a:solidFill>
              <a:latin typeface="Roboto Medium"/>
              <a:ea typeface="Roboto Medium"/>
              <a:cs typeface="Roboto Medium"/>
              <a:sym typeface="Roboto Medium"/>
            </a:endParaRPr>
          </a:p>
        </p:txBody>
      </p:sp>
      <p:sp>
        <p:nvSpPr>
          <p:cNvPr id="1377" name="Google Shape;1377;p109"/>
          <p:cNvSpPr/>
          <p:nvPr/>
        </p:nvSpPr>
        <p:spPr>
          <a:xfrm>
            <a:off x="7337213" y="4367150"/>
            <a:ext cx="735300" cy="315300"/>
          </a:xfrm>
          <a:prstGeom prst="roundRect">
            <a:avLst>
              <a:gd name="adj" fmla="val 16667"/>
            </a:avLst>
          </a:prstGeom>
          <a:solidFill>
            <a:srgbClr val="E51470"/>
          </a:solidFill>
          <a:ln w="9525" cap="flat" cmpd="sng">
            <a:solidFill>
              <a:srgbClr val="043461"/>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r>
              <a:rPr lang="en">
                <a:solidFill>
                  <a:srgbClr val="FFFFFF"/>
                </a:solidFill>
                <a:latin typeface="Roboto Medium"/>
                <a:ea typeface="Roboto Medium"/>
                <a:cs typeface="Roboto Medium"/>
                <a:sym typeface="Roboto Medium"/>
              </a:rPr>
              <a:t>Part 1</a:t>
            </a:r>
            <a:endParaRPr>
              <a:solidFill>
                <a:srgbClr val="FFFFFF"/>
              </a:solidFill>
              <a:latin typeface="Roboto Medium"/>
              <a:ea typeface="Roboto Medium"/>
              <a:cs typeface="Roboto Medium"/>
              <a:sym typeface="Roboto Medium"/>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88" name="Google Shape;1388;p111"/>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Outliers</a:t>
            </a:r>
            <a:endParaRPr sz="2400">
              <a:latin typeface="Roboto Medium"/>
              <a:ea typeface="Roboto Medium"/>
              <a:cs typeface="Roboto Medium"/>
              <a:sym typeface="Roboto Medium"/>
            </a:endParaRPr>
          </a:p>
        </p:txBody>
      </p:sp>
      <p:sp>
        <p:nvSpPr>
          <p:cNvPr id="1389" name="Google Shape;1389;p111"/>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1800">
                <a:latin typeface="Roboto"/>
                <a:ea typeface="Roboto"/>
                <a:cs typeface="Roboto"/>
                <a:sym typeface="Roboto"/>
              </a:rPr>
              <a:t>Suspicious values are called potential outliers. An outlier is a data point that differs from the rest of a data set. Outliers can inaccurately skew a data set.</a:t>
            </a:r>
            <a:endParaRPr sz="1800">
              <a:latin typeface="Roboto"/>
              <a:ea typeface="Roboto"/>
              <a:cs typeface="Roboto"/>
              <a:sym typeface="Roboto"/>
            </a:endParaRPr>
          </a:p>
        </p:txBody>
      </p:sp>
      <p:cxnSp>
        <p:nvCxnSpPr>
          <p:cNvPr id="1390" name="Google Shape;1390;p111"/>
          <p:cNvCxnSpPr/>
          <p:nvPr/>
        </p:nvCxnSpPr>
        <p:spPr>
          <a:xfrm>
            <a:off x="5687925" y="4053840"/>
            <a:ext cx="0" cy="616500"/>
          </a:xfrm>
          <a:prstGeom prst="straightConnector1">
            <a:avLst/>
          </a:prstGeom>
          <a:noFill/>
          <a:ln w="19050" cap="flat" cmpd="sng">
            <a:solidFill>
              <a:srgbClr val="000000"/>
            </a:solidFill>
            <a:prstDash val="solid"/>
            <a:round/>
            <a:headEnd type="triangle" w="med" len="med"/>
            <a:tailEnd type="none" w="med" len="med"/>
          </a:ln>
        </p:spPr>
      </p:cxnSp>
      <p:sp>
        <p:nvSpPr>
          <p:cNvPr id="1391" name="Google Shape;1391;p111"/>
          <p:cNvSpPr txBox="1"/>
          <p:nvPr/>
        </p:nvSpPr>
        <p:spPr>
          <a:xfrm>
            <a:off x="4544913" y="4145280"/>
            <a:ext cx="1143900" cy="507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oboto"/>
                <a:ea typeface="Roboto"/>
                <a:cs typeface="Roboto"/>
                <a:sym typeface="Roboto"/>
              </a:rPr>
              <a:t>1 Standard Deviation </a:t>
            </a:r>
            <a:endParaRPr>
              <a:latin typeface="Roboto"/>
              <a:ea typeface="Roboto"/>
              <a:cs typeface="Roboto"/>
              <a:sym typeface="Roboto"/>
            </a:endParaRPr>
          </a:p>
        </p:txBody>
      </p:sp>
      <p:pic>
        <p:nvPicPr>
          <p:cNvPr id="1392" name="Google Shape;1392;p111"/>
          <p:cNvPicPr preferRelativeResize="0"/>
          <p:nvPr/>
        </p:nvPicPr>
        <p:blipFill>
          <a:blip r:embed="rId3">
            <a:alphaModFix/>
          </a:blip>
          <a:stretch>
            <a:fillRect/>
          </a:stretch>
        </p:blipFill>
        <p:spPr>
          <a:xfrm>
            <a:off x="345438" y="1877037"/>
            <a:ext cx="8273200" cy="2371525"/>
          </a:xfrm>
          <a:prstGeom prst="rect">
            <a:avLst/>
          </a:prstGeom>
          <a:noFill/>
          <a:ln>
            <a:noFill/>
          </a:ln>
        </p:spPr>
      </p:pic>
      <p:graphicFrame>
        <p:nvGraphicFramePr>
          <p:cNvPr id="1393" name="Google Shape;1393;p111"/>
          <p:cNvGraphicFramePr/>
          <p:nvPr/>
        </p:nvGraphicFramePr>
        <p:xfrm>
          <a:off x="468938" y="2038350"/>
          <a:ext cx="3000000" cy="3000000"/>
        </p:xfrm>
        <a:graphic>
          <a:graphicData uri="http://schemas.openxmlformats.org/drawingml/2006/table">
            <a:tbl>
              <a:tblPr>
                <a:noFill/>
                <a:tableStyleId>{84CF6AD4-CB08-4E3E-BEBC-F00B35FCE650}</a:tableStyleId>
              </a:tblPr>
              <a:tblGrid>
                <a:gridCol w="1739050">
                  <a:extLst>
                    <a:ext uri="{9D8B030D-6E8A-4147-A177-3AD203B41FA5}">
                      <a16:colId xmlns:a16="http://schemas.microsoft.com/office/drawing/2014/main" val="20000"/>
                    </a:ext>
                  </a:extLst>
                </a:gridCol>
                <a:gridCol w="1179200">
                  <a:extLst>
                    <a:ext uri="{9D8B030D-6E8A-4147-A177-3AD203B41FA5}">
                      <a16:colId xmlns:a16="http://schemas.microsoft.com/office/drawing/2014/main" val="20001"/>
                    </a:ext>
                  </a:extLst>
                </a:gridCol>
                <a:gridCol w="1144275">
                  <a:extLst>
                    <a:ext uri="{9D8B030D-6E8A-4147-A177-3AD203B41FA5}">
                      <a16:colId xmlns:a16="http://schemas.microsoft.com/office/drawing/2014/main" val="20002"/>
                    </a:ext>
                  </a:extLst>
                </a:gridCol>
                <a:gridCol w="1156450">
                  <a:extLst>
                    <a:ext uri="{9D8B030D-6E8A-4147-A177-3AD203B41FA5}">
                      <a16:colId xmlns:a16="http://schemas.microsoft.com/office/drawing/2014/main" val="20003"/>
                    </a:ext>
                  </a:extLst>
                </a:gridCol>
                <a:gridCol w="1147400">
                  <a:extLst>
                    <a:ext uri="{9D8B030D-6E8A-4147-A177-3AD203B41FA5}">
                      <a16:colId xmlns:a16="http://schemas.microsoft.com/office/drawing/2014/main" val="20004"/>
                    </a:ext>
                  </a:extLst>
                </a:gridCol>
                <a:gridCol w="1834825">
                  <a:extLst>
                    <a:ext uri="{9D8B030D-6E8A-4147-A177-3AD203B41FA5}">
                      <a16:colId xmlns:a16="http://schemas.microsoft.com/office/drawing/2014/main" val="20005"/>
                    </a:ext>
                  </a:extLst>
                </a:gridCol>
              </a:tblGrid>
              <a:tr h="1990525">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394" name="Google Shape;1394;p111"/>
          <p:cNvSpPr txBox="1"/>
          <p:nvPr/>
        </p:nvSpPr>
        <p:spPr>
          <a:xfrm>
            <a:off x="2186000" y="4142775"/>
            <a:ext cx="10746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 Standard Deviations</a:t>
            </a:r>
            <a:endParaRPr>
              <a:latin typeface="Roboto"/>
              <a:ea typeface="Roboto"/>
              <a:cs typeface="Roboto"/>
              <a:sym typeface="Roboto"/>
            </a:endParaRPr>
          </a:p>
        </p:txBody>
      </p:sp>
      <p:sp>
        <p:nvSpPr>
          <p:cNvPr id="1395" name="Google Shape;1395;p111"/>
          <p:cNvSpPr txBox="1"/>
          <p:nvPr/>
        </p:nvSpPr>
        <p:spPr>
          <a:xfrm>
            <a:off x="3373450" y="4142775"/>
            <a:ext cx="1143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 Standard Deviation </a:t>
            </a:r>
            <a:endParaRPr>
              <a:latin typeface="Roboto"/>
              <a:ea typeface="Roboto"/>
              <a:cs typeface="Roboto"/>
              <a:sym typeface="Roboto"/>
            </a:endParaRPr>
          </a:p>
        </p:txBody>
      </p:sp>
      <p:cxnSp>
        <p:nvCxnSpPr>
          <p:cNvPr id="1396" name="Google Shape;1396;p111"/>
          <p:cNvCxnSpPr/>
          <p:nvPr/>
        </p:nvCxnSpPr>
        <p:spPr>
          <a:xfrm>
            <a:off x="6831825" y="4052900"/>
            <a:ext cx="0" cy="616500"/>
          </a:xfrm>
          <a:prstGeom prst="straightConnector1">
            <a:avLst/>
          </a:prstGeom>
          <a:noFill/>
          <a:ln w="19050" cap="flat" cmpd="sng">
            <a:solidFill>
              <a:srgbClr val="000000"/>
            </a:solidFill>
            <a:prstDash val="solid"/>
            <a:round/>
            <a:headEnd type="triangle" w="med" len="med"/>
            <a:tailEnd type="none" w="med" len="med"/>
          </a:ln>
        </p:spPr>
      </p:cxnSp>
      <p:sp>
        <p:nvSpPr>
          <p:cNvPr id="1397" name="Google Shape;1397;p111"/>
          <p:cNvSpPr txBox="1"/>
          <p:nvPr/>
        </p:nvSpPr>
        <p:spPr>
          <a:xfrm>
            <a:off x="5757300" y="4145275"/>
            <a:ext cx="1074600" cy="54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oboto"/>
                <a:ea typeface="Roboto"/>
                <a:cs typeface="Roboto"/>
                <a:sym typeface="Roboto"/>
              </a:rPr>
              <a:t>2 Standard Deviations </a:t>
            </a:r>
            <a:endParaRPr>
              <a:latin typeface="Roboto"/>
              <a:ea typeface="Roboto"/>
              <a:cs typeface="Roboto"/>
              <a:sym typeface="Roboto"/>
            </a:endParaRPr>
          </a:p>
        </p:txBody>
      </p:sp>
      <p:sp>
        <p:nvSpPr>
          <p:cNvPr id="1398" name="Google Shape;1398;p111"/>
          <p:cNvSpPr txBox="1"/>
          <p:nvPr/>
        </p:nvSpPr>
        <p:spPr>
          <a:xfrm>
            <a:off x="828088" y="1533575"/>
            <a:ext cx="7482900" cy="63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a:ea typeface="Roboto"/>
                <a:cs typeface="Roboto"/>
                <a:sym typeface="Roboto"/>
              </a:rPr>
              <a:t>Mean</a:t>
            </a:r>
            <a:endParaRPr sz="2400">
              <a:latin typeface="Roboto"/>
              <a:ea typeface="Roboto"/>
              <a:cs typeface="Roboto"/>
              <a:sym typeface="Roboto"/>
            </a:endParaRPr>
          </a:p>
        </p:txBody>
      </p:sp>
      <p:sp>
        <p:nvSpPr>
          <p:cNvPr id="1399" name="Google Shape;1399;p111"/>
          <p:cNvSpPr/>
          <p:nvPr/>
        </p:nvSpPr>
        <p:spPr>
          <a:xfrm>
            <a:off x="473875" y="3964775"/>
            <a:ext cx="117900" cy="8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0" name="Google Shape;1400;p111"/>
          <p:cNvCxnSpPr/>
          <p:nvPr/>
        </p:nvCxnSpPr>
        <p:spPr>
          <a:xfrm rot="10800000">
            <a:off x="603800" y="1570738"/>
            <a:ext cx="0" cy="2446200"/>
          </a:xfrm>
          <a:prstGeom prst="straightConnector1">
            <a:avLst/>
          </a:prstGeom>
          <a:noFill/>
          <a:ln w="38100" cap="flat" cmpd="sng">
            <a:solidFill>
              <a:srgbClr val="000000"/>
            </a:solidFill>
            <a:prstDash val="solid"/>
            <a:round/>
            <a:headEnd type="none" w="med" len="med"/>
            <a:tailEnd type="none" w="med" len="med"/>
          </a:ln>
        </p:spPr>
      </p:cxnSp>
      <p:cxnSp>
        <p:nvCxnSpPr>
          <p:cNvPr id="1401" name="Google Shape;1401;p111"/>
          <p:cNvCxnSpPr/>
          <p:nvPr/>
        </p:nvCxnSpPr>
        <p:spPr>
          <a:xfrm>
            <a:off x="591900" y="4001025"/>
            <a:ext cx="7960200" cy="0"/>
          </a:xfrm>
          <a:prstGeom prst="straightConnector1">
            <a:avLst/>
          </a:prstGeom>
          <a:noFill/>
          <a:ln w="38100" cap="flat" cmpd="sng">
            <a:solidFill>
              <a:srgbClr val="000000"/>
            </a:solidFill>
            <a:prstDash val="solid"/>
            <a:round/>
            <a:headEnd type="none" w="med" len="med"/>
            <a:tailEnd type="none" w="med" len="med"/>
          </a:ln>
        </p:spPr>
      </p:cxnSp>
      <p:sp>
        <p:nvSpPr>
          <p:cNvPr id="1402" name="Google Shape;1402;p111"/>
          <p:cNvSpPr txBox="1"/>
          <p:nvPr/>
        </p:nvSpPr>
        <p:spPr>
          <a:xfrm>
            <a:off x="7255313" y="2524034"/>
            <a:ext cx="1143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highlight>
                  <a:srgbClr val="FFFF00"/>
                </a:highlight>
                <a:latin typeface="Roboto"/>
                <a:ea typeface="Roboto"/>
                <a:cs typeface="Roboto"/>
                <a:sym typeface="Roboto"/>
              </a:rPr>
              <a:t>Outlier</a:t>
            </a:r>
            <a:endParaRPr b="1">
              <a:highlight>
                <a:srgbClr val="FFFF00"/>
              </a:highlight>
              <a:latin typeface="Roboto"/>
              <a:ea typeface="Roboto"/>
              <a:cs typeface="Roboto"/>
              <a:sym typeface="Roboto"/>
            </a:endParaRPr>
          </a:p>
        </p:txBody>
      </p:sp>
      <p:cxnSp>
        <p:nvCxnSpPr>
          <p:cNvPr id="1403" name="Google Shape;1403;p111"/>
          <p:cNvCxnSpPr/>
          <p:nvPr/>
        </p:nvCxnSpPr>
        <p:spPr>
          <a:xfrm>
            <a:off x="7255325" y="2676425"/>
            <a:ext cx="0" cy="1172400"/>
          </a:xfrm>
          <a:prstGeom prst="straightConnector1">
            <a:avLst/>
          </a:prstGeom>
          <a:noFill/>
          <a:ln w="19050" cap="flat" cmpd="sng">
            <a:solidFill>
              <a:srgbClr val="000000"/>
            </a:solidFill>
            <a:prstDash val="solid"/>
            <a:round/>
            <a:headEnd type="none" w="med" len="med"/>
            <a:tailEnd type="triangle" w="med" len="med"/>
          </a:ln>
        </p:spPr>
      </p:cxnSp>
      <p:sp>
        <p:nvSpPr>
          <p:cNvPr id="1404" name="Google Shape;1404;p111"/>
          <p:cNvSpPr/>
          <p:nvPr/>
        </p:nvSpPr>
        <p:spPr>
          <a:xfrm>
            <a:off x="7174025" y="3883175"/>
            <a:ext cx="162600" cy="162600"/>
          </a:xfrm>
          <a:prstGeom prst="ellipse">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11"/>
          <p:cNvSpPr txBox="1"/>
          <p:nvPr/>
        </p:nvSpPr>
        <p:spPr>
          <a:xfrm>
            <a:off x="1152549" y="2526800"/>
            <a:ext cx="10746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highlight>
                  <a:srgbClr val="FFFF00"/>
                </a:highlight>
                <a:latin typeface="Roboto"/>
                <a:ea typeface="Roboto"/>
                <a:cs typeface="Roboto"/>
                <a:sym typeface="Roboto"/>
              </a:rPr>
              <a:t>Outlier</a:t>
            </a:r>
            <a:endParaRPr b="1">
              <a:highlight>
                <a:srgbClr val="FFFF00"/>
              </a:highlight>
              <a:latin typeface="Roboto"/>
              <a:ea typeface="Roboto"/>
              <a:cs typeface="Roboto"/>
              <a:sym typeface="Roboto"/>
            </a:endParaRPr>
          </a:p>
        </p:txBody>
      </p:sp>
      <p:cxnSp>
        <p:nvCxnSpPr>
          <p:cNvPr id="1406" name="Google Shape;1406;p111"/>
          <p:cNvCxnSpPr/>
          <p:nvPr/>
        </p:nvCxnSpPr>
        <p:spPr>
          <a:xfrm>
            <a:off x="1845125" y="2699725"/>
            <a:ext cx="0" cy="1172400"/>
          </a:xfrm>
          <a:prstGeom prst="straightConnector1">
            <a:avLst/>
          </a:prstGeom>
          <a:noFill/>
          <a:ln w="19050" cap="flat" cmpd="sng">
            <a:solidFill>
              <a:srgbClr val="000000"/>
            </a:solidFill>
            <a:prstDash val="solid"/>
            <a:round/>
            <a:headEnd type="none" w="med" len="med"/>
            <a:tailEnd type="triangle" w="med" len="med"/>
          </a:ln>
        </p:spPr>
      </p:cxnSp>
      <p:sp>
        <p:nvSpPr>
          <p:cNvPr id="1407" name="Google Shape;1407;p111"/>
          <p:cNvSpPr/>
          <p:nvPr/>
        </p:nvSpPr>
        <p:spPr>
          <a:xfrm>
            <a:off x="1763825" y="3906475"/>
            <a:ext cx="162600" cy="162600"/>
          </a:xfrm>
          <a:prstGeom prst="ellipse">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11"/>
          <p:cNvSpPr/>
          <p:nvPr/>
        </p:nvSpPr>
        <p:spPr>
          <a:xfrm>
            <a:off x="4126025" y="3907536"/>
            <a:ext cx="162600" cy="162600"/>
          </a:xfrm>
          <a:prstGeom prst="ellipse">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11"/>
          <p:cNvSpPr/>
          <p:nvPr/>
        </p:nvSpPr>
        <p:spPr>
          <a:xfrm>
            <a:off x="4735625" y="3907536"/>
            <a:ext cx="162600" cy="162600"/>
          </a:xfrm>
          <a:prstGeom prst="ellipse">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11"/>
          <p:cNvSpPr/>
          <p:nvPr/>
        </p:nvSpPr>
        <p:spPr>
          <a:xfrm>
            <a:off x="3821225" y="3907536"/>
            <a:ext cx="162600" cy="162600"/>
          </a:xfrm>
          <a:prstGeom prst="ellipse">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11"/>
          <p:cNvSpPr/>
          <p:nvPr/>
        </p:nvSpPr>
        <p:spPr>
          <a:xfrm>
            <a:off x="5040425" y="3907536"/>
            <a:ext cx="162600" cy="162600"/>
          </a:xfrm>
          <a:prstGeom prst="ellipse">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11"/>
          <p:cNvSpPr/>
          <p:nvPr/>
        </p:nvSpPr>
        <p:spPr>
          <a:xfrm>
            <a:off x="3516425" y="3907536"/>
            <a:ext cx="162600" cy="162600"/>
          </a:xfrm>
          <a:prstGeom prst="ellipse">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11"/>
          <p:cNvSpPr/>
          <p:nvPr/>
        </p:nvSpPr>
        <p:spPr>
          <a:xfrm>
            <a:off x="4354625" y="3907536"/>
            <a:ext cx="162600" cy="162600"/>
          </a:xfrm>
          <a:prstGeom prst="ellipse">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11"/>
          <p:cNvSpPr/>
          <p:nvPr/>
        </p:nvSpPr>
        <p:spPr>
          <a:xfrm>
            <a:off x="5345225" y="3907536"/>
            <a:ext cx="162600" cy="162600"/>
          </a:xfrm>
          <a:prstGeom prst="ellipse">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11"/>
          <p:cNvSpPr/>
          <p:nvPr/>
        </p:nvSpPr>
        <p:spPr>
          <a:xfrm>
            <a:off x="6107225" y="3907536"/>
            <a:ext cx="162600" cy="162600"/>
          </a:xfrm>
          <a:prstGeom prst="ellipse">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11"/>
          <p:cNvSpPr/>
          <p:nvPr/>
        </p:nvSpPr>
        <p:spPr>
          <a:xfrm>
            <a:off x="5802425" y="3907536"/>
            <a:ext cx="162600" cy="162600"/>
          </a:xfrm>
          <a:prstGeom prst="ellipse">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11"/>
          <p:cNvSpPr/>
          <p:nvPr/>
        </p:nvSpPr>
        <p:spPr>
          <a:xfrm>
            <a:off x="3135425" y="3907536"/>
            <a:ext cx="162600" cy="162600"/>
          </a:xfrm>
          <a:prstGeom prst="ellipse">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11"/>
          <p:cNvSpPr/>
          <p:nvPr/>
        </p:nvSpPr>
        <p:spPr>
          <a:xfrm>
            <a:off x="5192825" y="3907536"/>
            <a:ext cx="162600" cy="162600"/>
          </a:xfrm>
          <a:prstGeom prst="ellipse">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11"/>
          <p:cNvSpPr/>
          <p:nvPr/>
        </p:nvSpPr>
        <p:spPr>
          <a:xfrm>
            <a:off x="3745025" y="3907536"/>
            <a:ext cx="162600" cy="162600"/>
          </a:xfrm>
          <a:prstGeom prst="ellipse">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11"/>
          <p:cNvSpPr/>
          <p:nvPr/>
        </p:nvSpPr>
        <p:spPr>
          <a:xfrm>
            <a:off x="2830625" y="3907536"/>
            <a:ext cx="162600" cy="162600"/>
          </a:xfrm>
          <a:prstGeom prst="ellipse">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1" name="Google Shape;1421;p111"/>
          <p:cNvCxnSpPr/>
          <p:nvPr/>
        </p:nvCxnSpPr>
        <p:spPr>
          <a:xfrm>
            <a:off x="3383280" y="4053840"/>
            <a:ext cx="0" cy="616500"/>
          </a:xfrm>
          <a:prstGeom prst="straightConnector1">
            <a:avLst/>
          </a:prstGeom>
          <a:noFill/>
          <a:ln w="19050" cap="flat" cmpd="sng">
            <a:solidFill>
              <a:srgbClr val="000000"/>
            </a:solidFill>
            <a:prstDash val="solid"/>
            <a:round/>
            <a:headEnd type="triangle" w="med" len="med"/>
            <a:tailEnd type="none" w="med" len="med"/>
          </a:ln>
        </p:spPr>
      </p:cxnSp>
      <p:cxnSp>
        <p:nvCxnSpPr>
          <p:cNvPr id="1422" name="Google Shape;1422;p111"/>
          <p:cNvCxnSpPr/>
          <p:nvPr/>
        </p:nvCxnSpPr>
        <p:spPr>
          <a:xfrm>
            <a:off x="2207743" y="4053840"/>
            <a:ext cx="0" cy="616500"/>
          </a:xfrm>
          <a:prstGeom prst="straightConnector1">
            <a:avLst/>
          </a:prstGeom>
          <a:noFill/>
          <a:ln w="19050" cap="flat" cmpd="sng">
            <a:solidFill>
              <a:srgbClr val="000000"/>
            </a:solidFill>
            <a:prstDash val="solid"/>
            <a:round/>
            <a:headEnd type="triangle" w="med" len="med"/>
            <a:tailEnd type="none" w="med" len="med"/>
          </a:ln>
        </p:spPr>
      </p:cxnSp>
      <p:sp>
        <p:nvSpPr>
          <p:cNvPr id="1423" name="Google Shape;1423;p111"/>
          <p:cNvSpPr txBox="1"/>
          <p:nvPr/>
        </p:nvSpPr>
        <p:spPr>
          <a:xfrm>
            <a:off x="1086200" y="4142232"/>
            <a:ext cx="10746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 Standard Deviations</a:t>
            </a:r>
            <a:endParaRPr>
              <a:latin typeface="Roboto"/>
              <a:ea typeface="Roboto"/>
              <a:cs typeface="Roboto"/>
              <a:sym typeface="Roboto"/>
            </a:endParaRPr>
          </a:p>
        </p:txBody>
      </p:sp>
      <p:cxnSp>
        <p:nvCxnSpPr>
          <p:cNvPr id="1424" name="Google Shape;1424;p111"/>
          <p:cNvCxnSpPr/>
          <p:nvPr/>
        </p:nvCxnSpPr>
        <p:spPr>
          <a:xfrm>
            <a:off x="1107943" y="4050792"/>
            <a:ext cx="0" cy="616500"/>
          </a:xfrm>
          <a:prstGeom prst="straightConnector1">
            <a:avLst/>
          </a:prstGeom>
          <a:noFill/>
          <a:ln w="19050" cap="flat" cmpd="sng">
            <a:solidFill>
              <a:srgbClr val="000000"/>
            </a:solidFill>
            <a:prstDash val="solid"/>
            <a:round/>
            <a:headEnd type="triangle" w="med" len="med"/>
            <a:tailEnd type="none" w="med" len="med"/>
          </a:ln>
        </p:spPr>
      </p:cxnSp>
      <p:cxnSp>
        <p:nvCxnSpPr>
          <p:cNvPr id="1425" name="Google Shape;1425;p111"/>
          <p:cNvCxnSpPr/>
          <p:nvPr/>
        </p:nvCxnSpPr>
        <p:spPr>
          <a:xfrm>
            <a:off x="8019950" y="4050792"/>
            <a:ext cx="0" cy="616500"/>
          </a:xfrm>
          <a:prstGeom prst="straightConnector1">
            <a:avLst/>
          </a:prstGeom>
          <a:noFill/>
          <a:ln w="19050" cap="flat" cmpd="sng">
            <a:solidFill>
              <a:srgbClr val="000000"/>
            </a:solidFill>
            <a:prstDash val="solid"/>
            <a:round/>
            <a:headEnd type="triangle" w="med" len="med"/>
            <a:tailEnd type="none" w="med" len="med"/>
          </a:ln>
        </p:spPr>
      </p:cxnSp>
      <p:sp>
        <p:nvSpPr>
          <p:cNvPr id="1426" name="Google Shape;1426;p111"/>
          <p:cNvSpPr txBox="1"/>
          <p:nvPr/>
        </p:nvSpPr>
        <p:spPr>
          <a:xfrm>
            <a:off x="6876125" y="4142225"/>
            <a:ext cx="1143900" cy="54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oboto"/>
                <a:ea typeface="Roboto"/>
                <a:cs typeface="Roboto"/>
                <a:sym typeface="Roboto"/>
              </a:rPr>
              <a:t>3 Standard Deviations </a:t>
            </a:r>
            <a:endParaRPr>
              <a:latin typeface="Roboto"/>
              <a:ea typeface="Roboto"/>
              <a:cs typeface="Roboto"/>
              <a:sym typeface="Roboto"/>
            </a:endParaRPr>
          </a:p>
        </p:txBody>
      </p:sp>
      <p:cxnSp>
        <p:nvCxnSpPr>
          <p:cNvPr id="1427" name="Google Shape;1427;p111"/>
          <p:cNvCxnSpPr/>
          <p:nvPr/>
        </p:nvCxnSpPr>
        <p:spPr>
          <a:xfrm rot="10800000">
            <a:off x="1107950" y="3529584"/>
            <a:ext cx="0" cy="449400"/>
          </a:xfrm>
          <a:prstGeom prst="straightConnector1">
            <a:avLst/>
          </a:prstGeom>
          <a:noFill/>
          <a:ln w="38100" cap="flat" cmpd="sng">
            <a:solidFill>
              <a:srgbClr val="FFFFFF"/>
            </a:solidFill>
            <a:prstDash val="solid"/>
            <a:round/>
            <a:headEnd type="none" w="med" len="med"/>
            <a:tailEnd type="none" w="med" len="med"/>
          </a:ln>
        </p:spPr>
      </p:cxnSp>
      <p:cxnSp>
        <p:nvCxnSpPr>
          <p:cNvPr id="1428" name="Google Shape;1428;p111"/>
          <p:cNvCxnSpPr/>
          <p:nvPr/>
        </p:nvCxnSpPr>
        <p:spPr>
          <a:xfrm rot="10800000">
            <a:off x="8019938" y="3529584"/>
            <a:ext cx="0" cy="449400"/>
          </a:xfrm>
          <a:prstGeom prst="straightConnector1">
            <a:avLst/>
          </a:prstGeom>
          <a:noFill/>
          <a:ln w="38100" cap="flat" cmpd="sng">
            <a:solidFill>
              <a:srgbClr val="FFFFFF"/>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33" name="Google Shape;833;p65"/>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GitHub Is a Hosting Service for Source Code</a:t>
            </a:r>
            <a:endParaRPr sz="2400">
              <a:latin typeface="Roboto Medium"/>
              <a:ea typeface="Roboto Medium"/>
              <a:cs typeface="Roboto Medium"/>
              <a:sym typeface="Roboto Medium"/>
            </a:endParaRPr>
          </a:p>
        </p:txBody>
      </p:sp>
      <p:sp>
        <p:nvSpPr>
          <p:cNvPr id="834" name="Google Shape;834;p65"/>
          <p:cNvSpPr txBox="1"/>
          <p:nvPr/>
        </p:nvSpPr>
        <p:spPr>
          <a:xfrm>
            <a:off x="100" y="3803725"/>
            <a:ext cx="6748500" cy="959400"/>
          </a:xfrm>
          <a:prstGeom prst="rect">
            <a:avLst/>
          </a:prstGeom>
          <a:noFill/>
          <a:ln>
            <a:noFill/>
          </a:ln>
        </p:spPr>
        <p:txBody>
          <a:bodyPr spcFirstLastPara="1" wrap="square" lIns="1554475" tIns="0" rIns="457200" bIns="0" anchor="t" anchorCtr="0">
            <a:noAutofit/>
          </a:bodyPr>
          <a:lstStyle/>
          <a:p>
            <a:pPr marL="0" lvl="0" indent="0" algn="l" rtl="0">
              <a:spcBef>
                <a:spcPts val="0"/>
              </a:spcBef>
              <a:spcAft>
                <a:spcPts val="0"/>
              </a:spcAft>
              <a:buClr>
                <a:srgbClr val="000000"/>
              </a:buClr>
              <a:buSzPts val="1100"/>
              <a:buFont typeface="Arial"/>
              <a:buNone/>
            </a:pPr>
            <a:r>
              <a:rPr lang="en">
                <a:solidFill>
                  <a:srgbClr val="000000"/>
                </a:solidFill>
                <a:latin typeface="Roboto"/>
                <a:ea typeface="Roboto"/>
                <a:cs typeface="Roboto"/>
                <a:sym typeface="Roboto"/>
              </a:rPr>
              <a:t>GitHub is used by over </a:t>
            </a:r>
            <a:r>
              <a:rPr lang="en">
                <a:latin typeface="Roboto"/>
                <a:ea typeface="Roboto"/>
                <a:cs typeface="Roboto"/>
                <a:sym typeface="Roboto"/>
              </a:rPr>
              <a:t>4</a:t>
            </a:r>
            <a:r>
              <a:rPr lang="en">
                <a:solidFill>
                  <a:srgbClr val="000000"/>
                </a:solidFill>
                <a:latin typeface="Roboto"/>
                <a:ea typeface="Roboto"/>
                <a:cs typeface="Roboto"/>
                <a:sym typeface="Roboto"/>
              </a:rPr>
              <a:t> million </a:t>
            </a:r>
            <a:r>
              <a:rPr lang="en">
                <a:latin typeface="Roboto"/>
                <a:ea typeface="Roboto"/>
                <a:cs typeface="Roboto"/>
                <a:sym typeface="Roboto"/>
              </a:rPr>
              <a:t>organizations</a:t>
            </a:r>
            <a:r>
              <a:rPr lang="en">
                <a:solidFill>
                  <a:srgbClr val="000000"/>
                </a:solidFill>
                <a:latin typeface="Roboto"/>
                <a:ea typeface="Roboto"/>
                <a:cs typeface="Roboto"/>
                <a:sym typeface="Roboto"/>
              </a:rPr>
              <a:t>.</a:t>
            </a:r>
            <a:endParaRPr>
              <a:solidFill>
                <a:srgbClr val="000000"/>
              </a:solidFill>
              <a:latin typeface="Roboto"/>
              <a:ea typeface="Roboto"/>
              <a:cs typeface="Roboto"/>
              <a:sym typeface="Roboto"/>
            </a:endParaRPr>
          </a:p>
          <a:p>
            <a:pPr marL="0" lvl="0" indent="0" algn="l" rtl="0">
              <a:spcBef>
                <a:spcPts val="1000"/>
              </a:spcBef>
              <a:spcAft>
                <a:spcPts val="1000"/>
              </a:spcAft>
              <a:buNone/>
            </a:pPr>
            <a:r>
              <a:rPr lang="en" b="1">
                <a:solidFill>
                  <a:srgbClr val="000000"/>
                </a:solidFill>
                <a:latin typeface="Roboto"/>
                <a:ea typeface="Roboto"/>
                <a:cs typeface="Roboto"/>
                <a:sym typeface="Roboto"/>
              </a:rPr>
              <a:t>Proficiency in Git and GitHub are highly desir</a:t>
            </a:r>
            <a:r>
              <a:rPr lang="en" b="1">
                <a:latin typeface="Roboto"/>
                <a:ea typeface="Roboto"/>
                <a:cs typeface="Roboto"/>
                <a:sym typeface="Roboto"/>
              </a:rPr>
              <a:t>ed</a:t>
            </a:r>
            <a:r>
              <a:rPr lang="en" b="1">
                <a:solidFill>
                  <a:srgbClr val="000000"/>
                </a:solidFill>
                <a:latin typeface="Roboto"/>
                <a:ea typeface="Roboto"/>
                <a:cs typeface="Roboto"/>
                <a:sym typeface="Roboto"/>
              </a:rPr>
              <a:t> </a:t>
            </a:r>
            <a:br>
              <a:rPr lang="en" b="1">
                <a:solidFill>
                  <a:srgbClr val="000000"/>
                </a:solidFill>
                <a:latin typeface="Roboto"/>
                <a:ea typeface="Roboto"/>
                <a:cs typeface="Roboto"/>
                <a:sym typeface="Roboto"/>
              </a:rPr>
            </a:br>
            <a:r>
              <a:rPr lang="en" b="1">
                <a:solidFill>
                  <a:srgbClr val="000000"/>
                </a:solidFill>
                <a:latin typeface="Roboto"/>
                <a:ea typeface="Roboto"/>
                <a:cs typeface="Roboto"/>
                <a:sym typeface="Roboto"/>
              </a:rPr>
              <a:t>skills in many industries.</a:t>
            </a:r>
            <a:endParaRPr>
              <a:latin typeface="Roboto"/>
              <a:ea typeface="Roboto"/>
              <a:cs typeface="Roboto"/>
              <a:sym typeface="Roboto"/>
            </a:endParaRPr>
          </a:p>
        </p:txBody>
      </p:sp>
      <p:pic>
        <p:nvPicPr>
          <p:cNvPr id="835" name="Google Shape;835;p65"/>
          <p:cNvPicPr preferRelativeResize="0"/>
          <p:nvPr/>
        </p:nvPicPr>
        <p:blipFill>
          <a:blip r:embed="rId3">
            <a:alphaModFix/>
          </a:blip>
          <a:stretch>
            <a:fillRect/>
          </a:stretch>
        </p:blipFill>
        <p:spPr>
          <a:xfrm>
            <a:off x="5398605" y="763200"/>
            <a:ext cx="3624145" cy="2444425"/>
          </a:xfrm>
          <a:prstGeom prst="rect">
            <a:avLst/>
          </a:prstGeom>
          <a:noFill/>
          <a:ln>
            <a:noFill/>
          </a:ln>
        </p:spPr>
      </p:pic>
      <p:pic>
        <p:nvPicPr>
          <p:cNvPr id="836" name="Google Shape;836;p65"/>
          <p:cNvPicPr preferRelativeResize="0"/>
          <p:nvPr/>
        </p:nvPicPr>
        <p:blipFill>
          <a:blip r:embed="rId4">
            <a:alphaModFix/>
          </a:blip>
          <a:stretch>
            <a:fillRect/>
          </a:stretch>
        </p:blipFill>
        <p:spPr>
          <a:xfrm>
            <a:off x="6238901" y="3232000"/>
            <a:ext cx="2131411" cy="655425"/>
          </a:xfrm>
          <a:prstGeom prst="rect">
            <a:avLst/>
          </a:prstGeom>
          <a:noFill/>
          <a:ln>
            <a:noFill/>
          </a:ln>
        </p:spPr>
      </p:pic>
      <p:pic>
        <p:nvPicPr>
          <p:cNvPr id="837" name="Google Shape;837;p65"/>
          <p:cNvPicPr preferRelativeResize="0"/>
          <p:nvPr/>
        </p:nvPicPr>
        <p:blipFill rotWithShape="1">
          <a:blip r:embed="rId5">
            <a:alphaModFix/>
          </a:blip>
          <a:srcRect/>
          <a:stretch/>
        </p:blipFill>
        <p:spPr>
          <a:xfrm>
            <a:off x="6845159" y="1309849"/>
            <a:ext cx="576656" cy="722090"/>
          </a:xfrm>
          <a:prstGeom prst="rect">
            <a:avLst/>
          </a:prstGeom>
          <a:noFill/>
          <a:ln>
            <a:noFill/>
          </a:ln>
        </p:spPr>
      </p:pic>
      <p:pic>
        <p:nvPicPr>
          <p:cNvPr id="838" name="Google Shape;838;p65"/>
          <p:cNvPicPr preferRelativeResize="0"/>
          <p:nvPr/>
        </p:nvPicPr>
        <p:blipFill rotWithShape="1">
          <a:blip r:embed="rId5">
            <a:alphaModFix/>
          </a:blip>
          <a:srcRect/>
          <a:stretch/>
        </p:blipFill>
        <p:spPr>
          <a:xfrm>
            <a:off x="6845159" y="2164199"/>
            <a:ext cx="576656" cy="722090"/>
          </a:xfrm>
          <a:prstGeom prst="rect">
            <a:avLst/>
          </a:prstGeom>
          <a:noFill/>
          <a:ln>
            <a:noFill/>
          </a:ln>
        </p:spPr>
      </p:pic>
      <p:pic>
        <p:nvPicPr>
          <p:cNvPr id="839" name="Google Shape;839;p65"/>
          <p:cNvPicPr preferRelativeResize="0"/>
          <p:nvPr/>
        </p:nvPicPr>
        <p:blipFill rotWithShape="1">
          <a:blip r:embed="rId5">
            <a:alphaModFix/>
          </a:blip>
          <a:srcRect/>
          <a:stretch/>
        </p:blipFill>
        <p:spPr>
          <a:xfrm>
            <a:off x="6073759" y="2058299"/>
            <a:ext cx="576656" cy="722090"/>
          </a:xfrm>
          <a:prstGeom prst="rect">
            <a:avLst/>
          </a:prstGeom>
          <a:noFill/>
          <a:ln>
            <a:noFill/>
          </a:ln>
        </p:spPr>
      </p:pic>
      <p:pic>
        <p:nvPicPr>
          <p:cNvPr id="840" name="Google Shape;840;p65"/>
          <p:cNvPicPr preferRelativeResize="0"/>
          <p:nvPr/>
        </p:nvPicPr>
        <p:blipFill rotWithShape="1">
          <a:blip r:embed="rId5">
            <a:alphaModFix/>
          </a:blip>
          <a:srcRect/>
          <a:stretch/>
        </p:blipFill>
        <p:spPr>
          <a:xfrm>
            <a:off x="7616559" y="2210699"/>
            <a:ext cx="576656" cy="722090"/>
          </a:xfrm>
          <a:prstGeom prst="rect">
            <a:avLst/>
          </a:prstGeom>
          <a:noFill/>
          <a:ln>
            <a:noFill/>
          </a:ln>
        </p:spPr>
      </p:pic>
      <p:sp>
        <p:nvSpPr>
          <p:cNvPr id="841" name="Google Shape;841;p65"/>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1800">
                <a:latin typeface="Roboto"/>
                <a:ea typeface="Roboto"/>
                <a:cs typeface="Roboto"/>
                <a:sym typeface="Roboto"/>
              </a:rPr>
              <a:t>GitHub is a web interface for Git.</a:t>
            </a:r>
            <a:endParaRPr sz="1800">
              <a:latin typeface="Roboto"/>
              <a:ea typeface="Roboto"/>
              <a:cs typeface="Roboto"/>
              <a:sym typeface="Roboto"/>
            </a:endParaRPr>
          </a:p>
          <a:p>
            <a:pPr marL="0" lvl="0" indent="0" algn="l" rtl="0">
              <a:spcBef>
                <a:spcPts val="1000"/>
              </a:spcBef>
              <a:spcAft>
                <a:spcPts val="1000"/>
              </a:spcAft>
              <a:buNone/>
            </a:pPr>
            <a:r>
              <a:rPr lang="en" sz="1800">
                <a:latin typeface="Roboto"/>
                <a:ea typeface="Roboto"/>
                <a:cs typeface="Roboto"/>
                <a:sym typeface="Roboto"/>
              </a:rPr>
              <a:t>Git is version control software that can:</a:t>
            </a:r>
            <a:endParaRPr sz="1800">
              <a:latin typeface="Roboto"/>
              <a:ea typeface="Roboto"/>
              <a:cs typeface="Roboto"/>
              <a:sym typeface="Roboto"/>
            </a:endParaRPr>
          </a:p>
        </p:txBody>
      </p:sp>
      <p:pic>
        <p:nvPicPr>
          <p:cNvPr id="842" name="Google Shape;842;p65"/>
          <p:cNvPicPr preferRelativeResize="0"/>
          <p:nvPr/>
        </p:nvPicPr>
        <p:blipFill>
          <a:blip r:embed="rId6">
            <a:alphaModFix/>
          </a:blip>
          <a:stretch>
            <a:fillRect/>
          </a:stretch>
        </p:blipFill>
        <p:spPr>
          <a:xfrm>
            <a:off x="490025" y="3750000"/>
            <a:ext cx="959400" cy="959400"/>
          </a:xfrm>
          <a:prstGeom prst="rect">
            <a:avLst/>
          </a:prstGeom>
          <a:noFill/>
          <a:ln>
            <a:noFill/>
          </a:ln>
        </p:spPr>
      </p:pic>
      <p:sp>
        <p:nvSpPr>
          <p:cNvPr id="843" name="Google Shape;843;p65"/>
          <p:cNvSpPr/>
          <p:nvPr/>
        </p:nvSpPr>
        <p:spPr>
          <a:xfrm>
            <a:off x="1141275" y="1542625"/>
            <a:ext cx="40350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solidFill>
                  <a:srgbClr val="043461"/>
                </a:solidFill>
                <a:latin typeface="Roboto"/>
                <a:ea typeface="Roboto"/>
                <a:cs typeface="Roboto"/>
                <a:sym typeface="Roboto"/>
              </a:rPr>
              <a:t>Track source code history</a:t>
            </a:r>
            <a:endParaRPr>
              <a:solidFill>
                <a:srgbClr val="043461"/>
              </a:solidFill>
              <a:latin typeface="Roboto"/>
              <a:ea typeface="Roboto"/>
              <a:cs typeface="Roboto"/>
              <a:sym typeface="Roboto"/>
            </a:endParaRPr>
          </a:p>
        </p:txBody>
      </p:sp>
      <p:grpSp>
        <p:nvGrpSpPr>
          <p:cNvPr id="844" name="Google Shape;844;p65"/>
          <p:cNvGrpSpPr/>
          <p:nvPr/>
        </p:nvGrpSpPr>
        <p:grpSpPr>
          <a:xfrm>
            <a:off x="429795" y="1579554"/>
            <a:ext cx="577822" cy="412443"/>
            <a:chOff x="453224" y="1424000"/>
            <a:chExt cx="510985" cy="364800"/>
          </a:xfrm>
        </p:grpSpPr>
        <p:sp>
          <p:nvSpPr>
            <p:cNvPr id="845" name="Google Shape;845;p65"/>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846" name="Google Shape;846;p65"/>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847" name="Google Shape;847;p65"/>
          <p:cNvSpPr/>
          <p:nvPr/>
        </p:nvSpPr>
        <p:spPr>
          <a:xfrm>
            <a:off x="1141275" y="2152250"/>
            <a:ext cx="4035000" cy="7221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solidFill>
                  <a:srgbClr val="043461"/>
                </a:solidFill>
                <a:latin typeface="Roboto"/>
                <a:ea typeface="Roboto"/>
                <a:cs typeface="Roboto"/>
                <a:sym typeface="Roboto"/>
              </a:rPr>
              <a:t>Allow for collaboration on the same code </a:t>
            </a:r>
            <a:br>
              <a:rPr lang="en">
                <a:solidFill>
                  <a:srgbClr val="043461"/>
                </a:solidFill>
                <a:latin typeface="Roboto"/>
                <a:ea typeface="Roboto"/>
                <a:cs typeface="Roboto"/>
                <a:sym typeface="Roboto"/>
              </a:rPr>
            </a:br>
            <a:r>
              <a:rPr lang="en">
                <a:solidFill>
                  <a:srgbClr val="043461"/>
                </a:solidFill>
                <a:latin typeface="Roboto"/>
                <a:ea typeface="Roboto"/>
                <a:cs typeface="Roboto"/>
                <a:sym typeface="Roboto"/>
              </a:rPr>
              <a:t>files across a team or organization</a:t>
            </a:r>
            <a:endParaRPr>
              <a:solidFill>
                <a:srgbClr val="043461"/>
              </a:solidFill>
              <a:latin typeface="Roboto"/>
              <a:ea typeface="Roboto"/>
              <a:cs typeface="Roboto"/>
              <a:sym typeface="Roboto"/>
            </a:endParaRPr>
          </a:p>
        </p:txBody>
      </p:sp>
      <p:grpSp>
        <p:nvGrpSpPr>
          <p:cNvPr id="848" name="Google Shape;848;p65"/>
          <p:cNvGrpSpPr/>
          <p:nvPr/>
        </p:nvGrpSpPr>
        <p:grpSpPr>
          <a:xfrm>
            <a:off x="429795" y="2189166"/>
            <a:ext cx="577822" cy="412443"/>
            <a:chOff x="453224" y="1424000"/>
            <a:chExt cx="510985" cy="364800"/>
          </a:xfrm>
        </p:grpSpPr>
        <p:sp>
          <p:nvSpPr>
            <p:cNvPr id="849" name="Google Shape;849;p65"/>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850" name="Google Shape;850;p65"/>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851" name="Google Shape;851;p65"/>
          <p:cNvSpPr/>
          <p:nvPr/>
        </p:nvSpPr>
        <p:spPr>
          <a:xfrm>
            <a:off x="1141275" y="2959513"/>
            <a:ext cx="40350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solidFill>
                  <a:srgbClr val="043461"/>
                </a:solidFill>
                <a:latin typeface="Roboto"/>
                <a:ea typeface="Roboto"/>
                <a:cs typeface="Roboto"/>
                <a:sym typeface="Roboto"/>
              </a:rPr>
              <a:t>Easily update and roll back software versions</a:t>
            </a:r>
            <a:endParaRPr>
              <a:solidFill>
                <a:srgbClr val="043461"/>
              </a:solidFill>
              <a:latin typeface="Roboto"/>
              <a:ea typeface="Roboto"/>
              <a:cs typeface="Roboto"/>
              <a:sym typeface="Roboto"/>
            </a:endParaRPr>
          </a:p>
        </p:txBody>
      </p:sp>
      <p:grpSp>
        <p:nvGrpSpPr>
          <p:cNvPr id="852" name="Google Shape;852;p65"/>
          <p:cNvGrpSpPr/>
          <p:nvPr/>
        </p:nvGrpSpPr>
        <p:grpSpPr>
          <a:xfrm>
            <a:off x="429795" y="2996441"/>
            <a:ext cx="577822" cy="412443"/>
            <a:chOff x="453224" y="1424000"/>
            <a:chExt cx="510985" cy="364800"/>
          </a:xfrm>
        </p:grpSpPr>
        <p:sp>
          <p:nvSpPr>
            <p:cNvPr id="853" name="Google Shape;853;p65"/>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854" name="Google Shape;854;p65"/>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Qualitatively </a:t>
            </a:r>
            <a:endParaRPr/>
          </a:p>
        </p:txBody>
      </p:sp>
      <p:sp>
        <p:nvSpPr>
          <p:cNvPr id="1434" name="Google Shape;1434;p11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435" name="Google Shape;1435;p112"/>
          <p:cNvGraphicFramePr/>
          <p:nvPr/>
        </p:nvGraphicFramePr>
        <p:xfrm>
          <a:off x="4289100" y="1499125"/>
          <a:ext cx="3000000" cy="3000000"/>
        </p:xfrm>
        <a:graphic>
          <a:graphicData uri="http://schemas.openxmlformats.org/drawingml/2006/table">
            <a:tbl>
              <a:tblPr>
                <a:noFill/>
                <a:tableStyleId>{84CF6AD4-CB08-4E3E-BEBC-F00B35FCE650}</a:tableStyleId>
              </a:tblPr>
              <a:tblGrid>
                <a:gridCol w="2270250">
                  <a:extLst>
                    <a:ext uri="{9D8B030D-6E8A-4147-A177-3AD203B41FA5}">
                      <a16:colId xmlns:a16="http://schemas.microsoft.com/office/drawing/2014/main" val="20000"/>
                    </a:ext>
                  </a:extLst>
                </a:gridCol>
                <a:gridCol w="2270250">
                  <a:extLst>
                    <a:ext uri="{9D8B030D-6E8A-4147-A177-3AD203B41FA5}">
                      <a16:colId xmlns:a16="http://schemas.microsoft.com/office/drawing/2014/main" val="20001"/>
                    </a:ext>
                  </a:extLst>
                </a:gridCol>
              </a:tblGrid>
              <a:tr h="6069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6069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6069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6069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6069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bl>
          </a:graphicData>
        </a:graphic>
      </p:graphicFrame>
      <p:cxnSp>
        <p:nvCxnSpPr>
          <p:cNvPr id="1436" name="Google Shape;1436;p112"/>
          <p:cNvCxnSpPr/>
          <p:nvPr/>
        </p:nvCxnSpPr>
        <p:spPr>
          <a:xfrm rot="10800000">
            <a:off x="6331800" y="2220750"/>
            <a:ext cx="455100" cy="0"/>
          </a:xfrm>
          <a:prstGeom prst="straightConnector1">
            <a:avLst/>
          </a:prstGeom>
          <a:noFill/>
          <a:ln w="19050" cap="flat" cmpd="sng">
            <a:solidFill>
              <a:srgbClr val="000000"/>
            </a:solidFill>
            <a:prstDash val="solid"/>
            <a:round/>
            <a:headEnd type="none" w="med" len="med"/>
            <a:tailEnd type="none" w="med" len="med"/>
          </a:ln>
        </p:spPr>
      </p:cxnSp>
      <p:cxnSp>
        <p:nvCxnSpPr>
          <p:cNvPr id="1437" name="Google Shape;1437;p112"/>
          <p:cNvCxnSpPr/>
          <p:nvPr/>
        </p:nvCxnSpPr>
        <p:spPr>
          <a:xfrm>
            <a:off x="6559350" y="2224100"/>
            <a:ext cx="0" cy="1039500"/>
          </a:xfrm>
          <a:prstGeom prst="straightConnector1">
            <a:avLst/>
          </a:prstGeom>
          <a:noFill/>
          <a:ln w="19050" cap="flat" cmpd="sng">
            <a:solidFill>
              <a:srgbClr val="000000"/>
            </a:solidFill>
            <a:prstDash val="solid"/>
            <a:round/>
            <a:headEnd type="none" w="med" len="med"/>
            <a:tailEnd type="none" w="med" len="med"/>
          </a:ln>
        </p:spPr>
      </p:cxnSp>
      <p:sp>
        <p:nvSpPr>
          <p:cNvPr id="1438" name="Google Shape;1438;p112"/>
          <p:cNvSpPr/>
          <p:nvPr/>
        </p:nvSpPr>
        <p:spPr>
          <a:xfrm>
            <a:off x="6192900" y="2720113"/>
            <a:ext cx="732900" cy="36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9" name="Google Shape;1439;p112"/>
          <p:cNvCxnSpPr/>
          <p:nvPr/>
        </p:nvCxnSpPr>
        <p:spPr>
          <a:xfrm rot="10800000">
            <a:off x="6331800" y="3263525"/>
            <a:ext cx="455100" cy="0"/>
          </a:xfrm>
          <a:prstGeom prst="straightConnector1">
            <a:avLst/>
          </a:prstGeom>
          <a:noFill/>
          <a:ln w="19050" cap="flat" cmpd="sng">
            <a:solidFill>
              <a:srgbClr val="000000"/>
            </a:solidFill>
            <a:prstDash val="solid"/>
            <a:round/>
            <a:headEnd type="none" w="med" len="med"/>
            <a:tailEnd type="none" w="med" len="med"/>
          </a:ln>
        </p:spPr>
      </p:cxnSp>
      <p:cxnSp>
        <p:nvCxnSpPr>
          <p:cNvPr id="1440" name="Google Shape;1440;p112"/>
          <p:cNvCxnSpPr/>
          <p:nvPr/>
        </p:nvCxnSpPr>
        <p:spPr>
          <a:xfrm rot="10800000">
            <a:off x="6195900" y="2773175"/>
            <a:ext cx="726900" cy="0"/>
          </a:xfrm>
          <a:prstGeom prst="straightConnector1">
            <a:avLst/>
          </a:prstGeom>
          <a:noFill/>
          <a:ln w="19050" cap="flat" cmpd="sng">
            <a:solidFill>
              <a:srgbClr val="FFAB40"/>
            </a:solidFill>
            <a:prstDash val="solid"/>
            <a:round/>
            <a:headEnd type="none" w="med" len="med"/>
            <a:tailEnd type="none" w="med" len="med"/>
          </a:ln>
        </p:spPr>
      </p:cxnSp>
      <p:sp>
        <p:nvSpPr>
          <p:cNvPr id="1441" name="Google Shape;1441;p112"/>
          <p:cNvSpPr/>
          <p:nvPr/>
        </p:nvSpPr>
        <p:spPr>
          <a:xfrm>
            <a:off x="6498300" y="2828950"/>
            <a:ext cx="122100" cy="105600"/>
          </a:xfrm>
          <a:prstGeom prst="triangle">
            <a:avLst>
              <a:gd name="adj" fmla="val 50000"/>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12"/>
          <p:cNvSpPr/>
          <p:nvPr/>
        </p:nvSpPr>
        <p:spPr>
          <a:xfrm>
            <a:off x="6498300" y="1609488"/>
            <a:ext cx="122100" cy="122100"/>
          </a:xfrm>
          <a:prstGeom prst="ellipse">
            <a:avLst/>
          </a:prstGeom>
          <a:solidFill>
            <a:srgbClr val="00D6CB"/>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12"/>
          <p:cNvSpPr/>
          <p:nvPr/>
        </p:nvSpPr>
        <p:spPr>
          <a:xfrm>
            <a:off x="6498300" y="4276488"/>
            <a:ext cx="122100" cy="122100"/>
          </a:xfrm>
          <a:prstGeom prst="ellipse">
            <a:avLst/>
          </a:prstGeom>
          <a:solidFill>
            <a:srgbClr val="00D6CB"/>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12"/>
          <p:cNvSpPr txBox="1"/>
          <p:nvPr/>
        </p:nvSpPr>
        <p:spPr>
          <a:xfrm>
            <a:off x="3546300" y="1282350"/>
            <a:ext cx="634200" cy="2838000"/>
          </a:xfrm>
          <a:prstGeom prst="rect">
            <a:avLst/>
          </a:prstGeom>
          <a:noFill/>
          <a:ln>
            <a:noFill/>
          </a:ln>
        </p:spPr>
        <p:txBody>
          <a:bodyPr spcFirstLastPara="1" wrap="square" lIns="91425" tIns="91425" rIns="91425" bIns="91425" anchor="t" anchorCtr="0">
            <a:noAutofit/>
          </a:bodyPr>
          <a:lstStyle/>
          <a:p>
            <a:pPr marL="0" lvl="0" indent="0" algn="r" rtl="0">
              <a:lnSpc>
                <a:spcPct val="285000"/>
              </a:lnSpc>
              <a:spcBef>
                <a:spcPts val="0"/>
              </a:spcBef>
              <a:spcAft>
                <a:spcPts val="0"/>
              </a:spcAft>
              <a:buNone/>
            </a:pPr>
            <a:r>
              <a:rPr lang="en">
                <a:latin typeface="Inconsolata"/>
                <a:ea typeface="Inconsolata"/>
                <a:cs typeface="Inconsolata"/>
                <a:sym typeface="Inconsolata"/>
              </a:rPr>
              <a:t>25</a:t>
            </a:r>
            <a:endParaRPr>
              <a:latin typeface="Inconsolata"/>
              <a:ea typeface="Inconsolata"/>
              <a:cs typeface="Inconsolata"/>
              <a:sym typeface="Inconsolata"/>
            </a:endParaRPr>
          </a:p>
          <a:p>
            <a:pPr marL="0" lvl="0" indent="0" algn="r" rtl="0">
              <a:lnSpc>
                <a:spcPct val="285000"/>
              </a:lnSpc>
              <a:spcBef>
                <a:spcPts val="0"/>
              </a:spcBef>
              <a:spcAft>
                <a:spcPts val="0"/>
              </a:spcAft>
              <a:buNone/>
            </a:pPr>
            <a:r>
              <a:rPr lang="en">
                <a:solidFill>
                  <a:srgbClr val="000000"/>
                </a:solidFill>
                <a:latin typeface="Inconsolata"/>
                <a:ea typeface="Inconsolata"/>
                <a:cs typeface="Inconsolata"/>
                <a:sym typeface="Inconsolata"/>
              </a:rPr>
              <a:t>20</a:t>
            </a:r>
            <a:endParaRPr>
              <a:solidFill>
                <a:srgbClr val="000000"/>
              </a:solidFill>
              <a:latin typeface="Inconsolata"/>
              <a:ea typeface="Inconsolata"/>
              <a:cs typeface="Inconsolata"/>
              <a:sym typeface="Inconsolata"/>
            </a:endParaRPr>
          </a:p>
          <a:p>
            <a:pPr marL="0" lvl="0" indent="0" algn="r" rtl="0">
              <a:lnSpc>
                <a:spcPct val="285000"/>
              </a:lnSpc>
              <a:spcBef>
                <a:spcPts val="0"/>
              </a:spcBef>
              <a:spcAft>
                <a:spcPts val="0"/>
              </a:spcAft>
              <a:buNone/>
            </a:pPr>
            <a:r>
              <a:rPr lang="en">
                <a:solidFill>
                  <a:srgbClr val="000000"/>
                </a:solidFill>
                <a:latin typeface="Inconsolata"/>
                <a:ea typeface="Inconsolata"/>
                <a:cs typeface="Inconsolata"/>
                <a:sym typeface="Inconsolata"/>
              </a:rPr>
              <a:t>15</a:t>
            </a:r>
            <a:endParaRPr>
              <a:solidFill>
                <a:srgbClr val="000000"/>
              </a:solidFill>
              <a:latin typeface="Inconsolata"/>
              <a:ea typeface="Inconsolata"/>
              <a:cs typeface="Inconsolata"/>
              <a:sym typeface="Inconsolata"/>
            </a:endParaRPr>
          </a:p>
          <a:p>
            <a:pPr marL="0" lvl="0" indent="0" algn="r" rtl="0">
              <a:lnSpc>
                <a:spcPct val="285000"/>
              </a:lnSpc>
              <a:spcBef>
                <a:spcPts val="0"/>
              </a:spcBef>
              <a:spcAft>
                <a:spcPts val="0"/>
              </a:spcAft>
              <a:buNone/>
            </a:pPr>
            <a:r>
              <a:rPr lang="en">
                <a:solidFill>
                  <a:srgbClr val="000000"/>
                </a:solidFill>
                <a:latin typeface="Inconsolata"/>
                <a:ea typeface="Inconsolata"/>
                <a:cs typeface="Inconsolata"/>
                <a:sym typeface="Inconsolata"/>
              </a:rPr>
              <a:t>10</a:t>
            </a:r>
            <a:endParaRPr>
              <a:solidFill>
                <a:srgbClr val="000000"/>
              </a:solidFill>
              <a:latin typeface="Inconsolata"/>
              <a:ea typeface="Inconsolata"/>
              <a:cs typeface="Inconsolata"/>
              <a:sym typeface="Inconsolata"/>
            </a:endParaRPr>
          </a:p>
          <a:p>
            <a:pPr marL="0" lvl="0" indent="0" algn="r" rtl="0">
              <a:lnSpc>
                <a:spcPct val="285000"/>
              </a:lnSpc>
              <a:spcBef>
                <a:spcPts val="0"/>
              </a:spcBef>
              <a:spcAft>
                <a:spcPts val="0"/>
              </a:spcAft>
              <a:buNone/>
            </a:pPr>
            <a:r>
              <a:rPr lang="en">
                <a:solidFill>
                  <a:srgbClr val="000000"/>
                </a:solidFill>
                <a:latin typeface="Inconsolata"/>
                <a:ea typeface="Inconsolata"/>
                <a:cs typeface="Inconsolata"/>
                <a:sym typeface="Inconsolata"/>
              </a:rPr>
              <a:t>5</a:t>
            </a:r>
            <a:endParaRPr>
              <a:latin typeface="Inconsolata"/>
              <a:ea typeface="Inconsolata"/>
              <a:cs typeface="Inconsolata"/>
              <a:sym typeface="Inconsolata"/>
            </a:endParaRPr>
          </a:p>
        </p:txBody>
      </p:sp>
      <p:cxnSp>
        <p:nvCxnSpPr>
          <p:cNvPr id="1445" name="Google Shape;1445;p112"/>
          <p:cNvCxnSpPr/>
          <p:nvPr/>
        </p:nvCxnSpPr>
        <p:spPr>
          <a:xfrm rot="10800000">
            <a:off x="4180500" y="1499125"/>
            <a:ext cx="108600" cy="0"/>
          </a:xfrm>
          <a:prstGeom prst="straightConnector1">
            <a:avLst/>
          </a:prstGeom>
          <a:noFill/>
          <a:ln w="9525" cap="flat" cmpd="sng">
            <a:solidFill>
              <a:srgbClr val="000000"/>
            </a:solidFill>
            <a:prstDash val="solid"/>
            <a:round/>
            <a:headEnd type="none" w="med" len="med"/>
            <a:tailEnd type="none" w="med" len="med"/>
          </a:ln>
        </p:spPr>
      </p:cxnSp>
      <p:cxnSp>
        <p:nvCxnSpPr>
          <p:cNvPr id="1446" name="Google Shape;1446;p112"/>
          <p:cNvCxnSpPr/>
          <p:nvPr/>
        </p:nvCxnSpPr>
        <p:spPr>
          <a:xfrm rot="10800000">
            <a:off x="4180500" y="2106100"/>
            <a:ext cx="108600" cy="0"/>
          </a:xfrm>
          <a:prstGeom prst="straightConnector1">
            <a:avLst/>
          </a:prstGeom>
          <a:noFill/>
          <a:ln w="9525" cap="flat" cmpd="sng">
            <a:solidFill>
              <a:srgbClr val="000000"/>
            </a:solidFill>
            <a:prstDash val="solid"/>
            <a:round/>
            <a:headEnd type="none" w="med" len="med"/>
            <a:tailEnd type="none" w="med" len="med"/>
          </a:ln>
        </p:spPr>
      </p:cxnSp>
      <p:cxnSp>
        <p:nvCxnSpPr>
          <p:cNvPr id="1447" name="Google Shape;1447;p112"/>
          <p:cNvCxnSpPr/>
          <p:nvPr/>
        </p:nvCxnSpPr>
        <p:spPr>
          <a:xfrm rot="10800000">
            <a:off x="4180500" y="2713075"/>
            <a:ext cx="108600" cy="0"/>
          </a:xfrm>
          <a:prstGeom prst="straightConnector1">
            <a:avLst/>
          </a:prstGeom>
          <a:noFill/>
          <a:ln w="9525" cap="flat" cmpd="sng">
            <a:solidFill>
              <a:srgbClr val="000000"/>
            </a:solidFill>
            <a:prstDash val="solid"/>
            <a:round/>
            <a:headEnd type="none" w="med" len="med"/>
            <a:tailEnd type="none" w="med" len="med"/>
          </a:ln>
        </p:spPr>
      </p:cxnSp>
      <p:cxnSp>
        <p:nvCxnSpPr>
          <p:cNvPr id="1448" name="Google Shape;1448;p112"/>
          <p:cNvCxnSpPr/>
          <p:nvPr/>
        </p:nvCxnSpPr>
        <p:spPr>
          <a:xfrm rot="10800000">
            <a:off x="4180500" y="3320050"/>
            <a:ext cx="108600" cy="0"/>
          </a:xfrm>
          <a:prstGeom prst="straightConnector1">
            <a:avLst/>
          </a:prstGeom>
          <a:noFill/>
          <a:ln w="9525" cap="flat" cmpd="sng">
            <a:solidFill>
              <a:srgbClr val="000000"/>
            </a:solidFill>
            <a:prstDash val="solid"/>
            <a:round/>
            <a:headEnd type="none" w="med" len="med"/>
            <a:tailEnd type="none" w="med" len="med"/>
          </a:ln>
        </p:spPr>
      </p:cxnSp>
      <p:cxnSp>
        <p:nvCxnSpPr>
          <p:cNvPr id="1449" name="Google Shape;1449;p112"/>
          <p:cNvCxnSpPr/>
          <p:nvPr/>
        </p:nvCxnSpPr>
        <p:spPr>
          <a:xfrm rot="10800000">
            <a:off x="4180500" y="3927025"/>
            <a:ext cx="108600" cy="0"/>
          </a:xfrm>
          <a:prstGeom prst="straightConnector1">
            <a:avLst/>
          </a:prstGeom>
          <a:noFill/>
          <a:ln w="9525" cap="flat" cmpd="sng">
            <a:solidFill>
              <a:srgbClr val="000000"/>
            </a:solidFill>
            <a:prstDash val="solid"/>
            <a:round/>
            <a:headEnd type="none" w="med" len="med"/>
            <a:tailEnd type="none" w="med" len="med"/>
          </a:ln>
        </p:spPr>
      </p:cxnSp>
      <p:cxnSp>
        <p:nvCxnSpPr>
          <p:cNvPr id="1450" name="Google Shape;1450;p112"/>
          <p:cNvCxnSpPr/>
          <p:nvPr/>
        </p:nvCxnSpPr>
        <p:spPr>
          <a:xfrm rot="-5400000">
            <a:off x="6505050" y="4588300"/>
            <a:ext cx="108600" cy="0"/>
          </a:xfrm>
          <a:prstGeom prst="straightConnector1">
            <a:avLst/>
          </a:prstGeom>
          <a:noFill/>
          <a:ln w="9525" cap="flat" cmpd="sng">
            <a:solidFill>
              <a:srgbClr val="000000"/>
            </a:solidFill>
            <a:prstDash val="solid"/>
            <a:round/>
            <a:headEnd type="none" w="med" len="med"/>
            <a:tailEnd type="none" w="med" len="med"/>
          </a:ln>
        </p:spPr>
      </p:cxnSp>
      <p:sp>
        <p:nvSpPr>
          <p:cNvPr id="1451" name="Google Shape;1451;p112"/>
          <p:cNvSpPr txBox="1"/>
          <p:nvPr/>
        </p:nvSpPr>
        <p:spPr>
          <a:xfrm>
            <a:off x="6062400" y="4535725"/>
            <a:ext cx="634200" cy="226800"/>
          </a:xfrm>
          <a:prstGeom prst="rect">
            <a:avLst/>
          </a:prstGeom>
          <a:noFill/>
          <a:ln>
            <a:noFill/>
          </a:ln>
        </p:spPr>
        <p:txBody>
          <a:bodyPr spcFirstLastPara="1" wrap="square" lIns="91425" tIns="91425" rIns="91425" bIns="91425" anchor="t" anchorCtr="0">
            <a:noAutofit/>
          </a:bodyPr>
          <a:lstStyle/>
          <a:p>
            <a:pPr marL="0" lvl="0" indent="0" algn="r" rtl="0">
              <a:lnSpc>
                <a:spcPct val="285000"/>
              </a:lnSpc>
              <a:spcBef>
                <a:spcPts val="0"/>
              </a:spcBef>
              <a:spcAft>
                <a:spcPts val="0"/>
              </a:spcAft>
              <a:buNone/>
            </a:pPr>
            <a:r>
              <a:rPr lang="en">
                <a:latin typeface="Inconsolata"/>
                <a:ea typeface="Inconsolata"/>
                <a:cs typeface="Inconsolata"/>
                <a:sym typeface="Inconsolata"/>
              </a:rPr>
              <a:t>1</a:t>
            </a:r>
            <a:endParaRPr>
              <a:latin typeface="Inconsolata"/>
              <a:ea typeface="Inconsolata"/>
              <a:cs typeface="Inconsolata"/>
              <a:sym typeface="Inconsolata"/>
            </a:endParaRPr>
          </a:p>
        </p:txBody>
      </p:sp>
      <p:cxnSp>
        <p:nvCxnSpPr>
          <p:cNvPr id="1452" name="Google Shape;1452;p112"/>
          <p:cNvCxnSpPr>
            <a:stCxn id="1443" idx="1"/>
            <a:endCxn id="1453" idx="2"/>
          </p:cNvCxnSpPr>
          <p:nvPr/>
        </p:nvCxnSpPr>
        <p:spPr>
          <a:xfrm rot="10800000">
            <a:off x="3123481" y="3125269"/>
            <a:ext cx="3392700" cy="1169100"/>
          </a:xfrm>
          <a:prstGeom prst="straightConnector1">
            <a:avLst/>
          </a:prstGeom>
          <a:noFill/>
          <a:ln w="9525" cap="flat" cmpd="sng">
            <a:solidFill>
              <a:srgbClr val="000000"/>
            </a:solidFill>
            <a:prstDash val="solid"/>
            <a:round/>
            <a:headEnd type="stealth" w="med" len="med"/>
            <a:tailEnd type="none" w="med" len="med"/>
          </a:ln>
        </p:spPr>
      </p:cxnSp>
      <p:cxnSp>
        <p:nvCxnSpPr>
          <p:cNvPr id="1454" name="Google Shape;1454;p112"/>
          <p:cNvCxnSpPr>
            <a:stCxn id="1442" idx="2"/>
            <a:endCxn id="1453" idx="0"/>
          </p:cNvCxnSpPr>
          <p:nvPr/>
        </p:nvCxnSpPr>
        <p:spPr>
          <a:xfrm flipH="1">
            <a:off x="3123600" y="1670538"/>
            <a:ext cx="3374700" cy="1122600"/>
          </a:xfrm>
          <a:prstGeom prst="straightConnector1">
            <a:avLst/>
          </a:prstGeom>
          <a:noFill/>
          <a:ln w="9525" cap="flat" cmpd="sng">
            <a:solidFill>
              <a:srgbClr val="000000"/>
            </a:solidFill>
            <a:prstDash val="solid"/>
            <a:round/>
            <a:headEnd type="stealth" w="med" len="med"/>
            <a:tailEnd type="none" w="med" len="med"/>
          </a:ln>
        </p:spPr>
      </p:cxnSp>
      <p:sp>
        <p:nvSpPr>
          <p:cNvPr id="1453" name="Google Shape;1453;p112"/>
          <p:cNvSpPr/>
          <p:nvPr/>
        </p:nvSpPr>
        <p:spPr>
          <a:xfrm>
            <a:off x="2700900" y="2793100"/>
            <a:ext cx="845400" cy="332100"/>
          </a:xfrm>
          <a:prstGeom prst="roundRect">
            <a:avLst>
              <a:gd name="adj" fmla="val 16667"/>
            </a:avLst>
          </a:prstGeom>
          <a:solidFill>
            <a:srgbClr val="00D6CB"/>
          </a:solidFill>
          <a:ln w="9525" cap="flat" cmpd="sng">
            <a:solidFill>
              <a:srgbClr val="1155C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Outlier</a:t>
            </a:r>
            <a:endParaRPr sz="1200" b="1">
              <a:latin typeface="Roboto"/>
              <a:ea typeface="Roboto"/>
              <a:cs typeface="Roboto"/>
              <a:sym typeface="Roboto"/>
            </a:endParaRPr>
          </a:p>
        </p:txBody>
      </p:sp>
      <p:cxnSp>
        <p:nvCxnSpPr>
          <p:cNvPr id="1455" name="Google Shape;1455;p112"/>
          <p:cNvCxnSpPr/>
          <p:nvPr/>
        </p:nvCxnSpPr>
        <p:spPr>
          <a:xfrm>
            <a:off x="6948500" y="2773175"/>
            <a:ext cx="942900" cy="0"/>
          </a:xfrm>
          <a:prstGeom prst="straightConnector1">
            <a:avLst/>
          </a:prstGeom>
          <a:noFill/>
          <a:ln w="9525" cap="flat" cmpd="sng">
            <a:solidFill>
              <a:srgbClr val="000000"/>
            </a:solidFill>
            <a:prstDash val="solid"/>
            <a:round/>
            <a:headEnd type="stealth" w="med" len="med"/>
            <a:tailEnd type="none" w="med" len="med"/>
          </a:ln>
        </p:spPr>
      </p:cxnSp>
      <p:sp>
        <p:nvSpPr>
          <p:cNvPr id="1456" name="Google Shape;1456;p112"/>
          <p:cNvSpPr/>
          <p:nvPr/>
        </p:nvSpPr>
        <p:spPr>
          <a:xfrm>
            <a:off x="7451925" y="2607125"/>
            <a:ext cx="726900" cy="332100"/>
          </a:xfrm>
          <a:prstGeom prst="roundRect">
            <a:avLst>
              <a:gd name="adj" fmla="val 16667"/>
            </a:avLst>
          </a:prstGeom>
          <a:solidFill>
            <a:srgbClr val="FF992D"/>
          </a:solidFill>
          <a:ln w="9525" cap="flat" cmpd="sng">
            <a:solidFill>
              <a:srgbClr val="E69138"/>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Median</a:t>
            </a:r>
            <a:endParaRPr sz="1200" b="1">
              <a:latin typeface="Roboto"/>
              <a:ea typeface="Roboto"/>
              <a:cs typeface="Roboto"/>
              <a:sym typeface="Roboto"/>
            </a:endParaRPr>
          </a:p>
        </p:txBody>
      </p:sp>
      <p:cxnSp>
        <p:nvCxnSpPr>
          <p:cNvPr id="1457" name="Google Shape;1457;p112"/>
          <p:cNvCxnSpPr>
            <a:stCxn id="1441" idx="5"/>
          </p:cNvCxnSpPr>
          <p:nvPr/>
        </p:nvCxnSpPr>
        <p:spPr>
          <a:xfrm>
            <a:off x="6589875" y="2881750"/>
            <a:ext cx="897900" cy="430800"/>
          </a:xfrm>
          <a:prstGeom prst="straightConnector1">
            <a:avLst/>
          </a:prstGeom>
          <a:noFill/>
          <a:ln w="9525" cap="flat" cmpd="sng">
            <a:solidFill>
              <a:srgbClr val="000000"/>
            </a:solidFill>
            <a:prstDash val="solid"/>
            <a:round/>
            <a:headEnd type="stealth" w="med" len="med"/>
            <a:tailEnd type="none" w="med" len="med"/>
          </a:ln>
        </p:spPr>
      </p:cxnSp>
      <p:sp>
        <p:nvSpPr>
          <p:cNvPr id="1458" name="Google Shape;1458;p112"/>
          <p:cNvSpPr/>
          <p:nvPr/>
        </p:nvSpPr>
        <p:spPr>
          <a:xfrm>
            <a:off x="7451925" y="3154000"/>
            <a:ext cx="732900" cy="332100"/>
          </a:xfrm>
          <a:prstGeom prst="roundRect">
            <a:avLst>
              <a:gd name="adj" fmla="val 16667"/>
            </a:avLst>
          </a:prstGeom>
          <a:solidFill>
            <a:srgbClr val="9EE244"/>
          </a:solidFill>
          <a:ln w="9525" cap="flat" cmpd="sng">
            <a:solidFill>
              <a:srgbClr val="6AA84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Mean</a:t>
            </a:r>
            <a:endParaRPr sz="1200" b="1">
              <a:latin typeface="Roboto"/>
              <a:ea typeface="Roboto"/>
              <a:cs typeface="Roboto"/>
              <a:sym typeface="Roboto"/>
            </a:endParaRPr>
          </a:p>
        </p:txBody>
      </p:sp>
      <p:cxnSp>
        <p:nvCxnSpPr>
          <p:cNvPr id="1459" name="Google Shape;1459;p112"/>
          <p:cNvCxnSpPr/>
          <p:nvPr/>
        </p:nvCxnSpPr>
        <p:spPr>
          <a:xfrm>
            <a:off x="6786900" y="3277325"/>
            <a:ext cx="675000" cy="602400"/>
          </a:xfrm>
          <a:prstGeom prst="straightConnector1">
            <a:avLst/>
          </a:prstGeom>
          <a:noFill/>
          <a:ln w="9525" cap="flat" cmpd="sng">
            <a:solidFill>
              <a:srgbClr val="000000"/>
            </a:solidFill>
            <a:prstDash val="solid"/>
            <a:round/>
            <a:headEnd type="stealth" w="med" len="med"/>
            <a:tailEnd type="none" w="med" len="med"/>
          </a:ln>
        </p:spPr>
      </p:cxnSp>
      <p:sp>
        <p:nvSpPr>
          <p:cNvPr id="1460" name="Google Shape;1460;p112"/>
          <p:cNvSpPr/>
          <p:nvPr/>
        </p:nvSpPr>
        <p:spPr>
          <a:xfrm>
            <a:off x="7451925" y="3761875"/>
            <a:ext cx="1232100" cy="332100"/>
          </a:xfrm>
          <a:prstGeom prst="roundRect">
            <a:avLst>
              <a:gd name="adj" fmla="val 16667"/>
            </a:avLst>
          </a:prstGeom>
          <a:solidFill>
            <a:srgbClr val="E51470"/>
          </a:solidFill>
          <a:ln w="9525" cap="flat" cmpd="sng">
            <a:solidFill>
              <a:srgbClr val="A64D7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Lower whisker</a:t>
            </a:r>
            <a:endParaRPr sz="1200" b="1">
              <a:solidFill>
                <a:srgbClr val="FFFFFF"/>
              </a:solidFill>
              <a:latin typeface="Roboto"/>
              <a:ea typeface="Roboto"/>
              <a:cs typeface="Roboto"/>
              <a:sym typeface="Roboto"/>
            </a:endParaRPr>
          </a:p>
        </p:txBody>
      </p:sp>
      <p:sp>
        <p:nvSpPr>
          <p:cNvPr id="1461" name="Google Shape;1461;p112"/>
          <p:cNvSpPr/>
          <p:nvPr/>
        </p:nvSpPr>
        <p:spPr>
          <a:xfrm>
            <a:off x="7462449" y="1931350"/>
            <a:ext cx="1232100" cy="332100"/>
          </a:xfrm>
          <a:prstGeom prst="roundRect">
            <a:avLst>
              <a:gd name="adj" fmla="val 16667"/>
            </a:avLst>
          </a:prstGeom>
          <a:solidFill>
            <a:srgbClr val="E51470"/>
          </a:solidFill>
          <a:ln w="9525" cap="flat" cmpd="sng">
            <a:solidFill>
              <a:srgbClr val="A64D7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Upper whisker</a:t>
            </a:r>
            <a:endParaRPr sz="1200" b="1">
              <a:solidFill>
                <a:srgbClr val="FFFFFF"/>
              </a:solidFill>
              <a:latin typeface="Roboto"/>
              <a:ea typeface="Roboto"/>
              <a:cs typeface="Roboto"/>
              <a:sym typeface="Roboto"/>
            </a:endParaRPr>
          </a:p>
        </p:txBody>
      </p:sp>
      <p:cxnSp>
        <p:nvCxnSpPr>
          <p:cNvPr id="1462" name="Google Shape;1462;p112"/>
          <p:cNvCxnSpPr>
            <a:endCxn id="1461" idx="1"/>
          </p:cNvCxnSpPr>
          <p:nvPr/>
        </p:nvCxnSpPr>
        <p:spPr>
          <a:xfrm rot="10800000" flipH="1">
            <a:off x="6812949" y="2097400"/>
            <a:ext cx="649500" cy="123300"/>
          </a:xfrm>
          <a:prstGeom prst="straightConnector1">
            <a:avLst/>
          </a:prstGeom>
          <a:noFill/>
          <a:ln w="9525" cap="flat" cmpd="sng">
            <a:solidFill>
              <a:srgbClr val="000000"/>
            </a:solidFill>
            <a:prstDash val="solid"/>
            <a:round/>
            <a:headEnd type="stealth" w="med" len="med"/>
            <a:tailEnd type="none" w="med" len="med"/>
          </a:ln>
        </p:spPr>
      </p:cxnSp>
      <p:cxnSp>
        <p:nvCxnSpPr>
          <p:cNvPr id="1463" name="Google Shape;1463;p112"/>
          <p:cNvCxnSpPr/>
          <p:nvPr/>
        </p:nvCxnSpPr>
        <p:spPr>
          <a:xfrm>
            <a:off x="5656425" y="2607113"/>
            <a:ext cx="588600" cy="133500"/>
          </a:xfrm>
          <a:prstGeom prst="straightConnector1">
            <a:avLst/>
          </a:prstGeom>
          <a:noFill/>
          <a:ln w="9525" cap="flat" cmpd="sng">
            <a:solidFill>
              <a:srgbClr val="000000"/>
            </a:solidFill>
            <a:prstDash val="solid"/>
            <a:round/>
            <a:headEnd type="none" w="med" len="med"/>
            <a:tailEnd type="stealth" w="med" len="med"/>
          </a:ln>
        </p:spPr>
      </p:cxnSp>
      <p:sp>
        <p:nvSpPr>
          <p:cNvPr id="1464" name="Google Shape;1464;p112"/>
          <p:cNvSpPr/>
          <p:nvPr/>
        </p:nvSpPr>
        <p:spPr>
          <a:xfrm>
            <a:off x="4699198" y="2535300"/>
            <a:ext cx="1232100" cy="332100"/>
          </a:xfrm>
          <a:prstGeom prst="roundRect">
            <a:avLst>
              <a:gd name="adj" fmla="val 16667"/>
            </a:avLst>
          </a:prstGeom>
          <a:solidFill>
            <a:srgbClr val="1475D4"/>
          </a:solidFill>
          <a:ln w="9525" cap="flat" cmpd="sng">
            <a:solidFill>
              <a:srgbClr val="134F5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Upper quartile</a:t>
            </a:r>
            <a:endParaRPr sz="1200" b="1">
              <a:solidFill>
                <a:srgbClr val="FFFFFF"/>
              </a:solidFill>
              <a:latin typeface="Roboto"/>
              <a:ea typeface="Roboto"/>
              <a:cs typeface="Roboto"/>
              <a:sym typeface="Roboto"/>
            </a:endParaRPr>
          </a:p>
        </p:txBody>
      </p:sp>
      <p:cxnSp>
        <p:nvCxnSpPr>
          <p:cNvPr id="1465" name="Google Shape;1465;p112"/>
          <p:cNvCxnSpPr>
            <a:stCxn id="1466" idx="3"/>
          </p:cNvCxnSpPr>
          <p:nvPr/>
        </p:nvCxnSpPr>
        <p:spPr>
          <a:xfrm rot="10800000" flipH="1">
            <a:off x="5945099" y="3045550"/>
            <a:ext cx="300000" cy="63300"/>
          </a:xfrm>
          <a:prstGeom prst="straightConnector1">
            <a:avLst/>
          </a:prstGeom>
          <a:noFill/>
          <a:ln w="9525" cap="flat" cmpd="sng">
            <a:solidFill>
              <a:srgbClr val="000000"/>
            </a:solidFill>
            <a:prstDash val="solid"/>
            <a:round/>
            <a:headEnd type="none" w="med" len="med"/>
            <a:tailEnd type="stealth" w="med" len="med"/>
          </a:ln>
        </p:spPr>
      </p:cxnSp>
      <p:sp>
        <p:nvSpPr>
          <p:cNvPr id="1466" name="Google Shape;1466;p112"/>
          <p:cNvSpPr/>
          <p:nvPr/>
        </p:nvSpPr>
        <p:spPr>
          <a:xfrm>
            <a:off x="4699199" y="2942800"/>
            <a:ext cx="1245900" cy="332100"/>
          </a:xfrm>
          <a:prstGeom prst="roundRect">
            <a:avLst>
              <a:gd name="adj" fmla="val 16667"/>
            </a:avLst>
          </a:prstGeom>
          <a:solidFill>
            <a:srgbClr val="1475D4"/>
          </a:solidFill>
          <a:ln w="9525" cap="flat" cmpd="sng">
            <a:solidFill>
              <a:srgbClr val="134F5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Lower quartile</a:t>
            </a:r>
            <a:endParaRPr sz="1200" b="1">
              <a:solidFill>
                <a:srgbClr val="FFFFFF"/>
              </a:solidFill>
              <a:latin typeface="Roboto"/>
              <a:ea typeface="Roboto"/>
              <a:cs typeface="Roboto"/>
              <a:sym typeface="Roboto"/>
            </a:endParaRPr>
          </a:p>
        </p:txBody>
      </p:sp>
      <p:sp>
        <p:nvSpPr>
          <p:cNvPr id="1467" name="Google Shape;1467;p112"/>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1800">
                <a:latin typeface="Roboto"/>
                <a:ea typeface="Roboto"/>
                <a:cs typeface="Roboto"/>
                <a:sym typeface="Roboto"/>
              </a:rPr>
              <a:t>Use </a:t>
            </a:r>
            <a:r>
              <a:rPr lang="en" sz="1800" b="1">
                <a:highlight>
                  <a:srgbClr val="FFFF00"/>
                </a:highlight>
                <a:latin typeface="Roboto"/>
                <a:ea typeface="Roboto"/>
                <a:cs typeface="Roboto"/>
                <a:sym typeface="Roboto"/>
              </a:rPr>
              <a:t>box-and-whisker plots</a:t>
            </a:r>
            <a:r>
              <a:rPr lang="en" sz="1800">
                <a:latin typeface="Roboto"/>
                <a:ea typeface="Roboto"/>
                <a:cs typeface="Roboto"/>
                <a:sym typeface="Roboto"/>
              </a:rPr>
              <a:t> to visually identify potential outliers.</a:t>
            </a:r>
            <a:endParaRPr sz="1800">
              <a:latin typeface="Roboto"/>
              <a:ea typeface="Roboto"/>
              <a:cs typeface="Roboto"/>
              <a:sym typeface="Roboto"/>
            </a:endParaRPr>
          </a:p>
        </p:txBody>
      </p:sp>
      <p:sp>
        <p:nvSpPr>
          <p:cNvPr id="1468" name="Google Shape;1468;p112"/>
          <p:cNvSpPr/>
          <p:nvPr/>
        </p:nvSpPr>
        <p:spPr>
          <a:xfrm>
            <a:off x="426800" y="1261100"/>
            <a:ext cx="3194700" cy="1136700"/>
          </a:xfrm>
          <a:prstGeom prst="rect">
            <a:avLst/>
          </a:prstGeom>
          <a:solidFill>
            <a:srgbClr val="F3F3F3"/>
          </a:solidFill>
          <a:ln w="9525" cap="flat" cmpd="sng">
            <a:solidFill>
              <a:srgbClr val="78909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500" i="1">
                <a:solidFill>
                  <a:srgbClr val="3D85C6"/>
                </a:solidFill>
                <a:latin typeface="Inconsolata"/>
                <a:ea typeface="Inconsolata"/>
                <a:cs typeface="Inconsolata"/>
                <a:sym typeface="Inconsolata"/>
              </a:rPr>
              <a:t># Create box plot</a:t>
            </a:r>
            <a:endParaRPr sz="1500" i="1">
              <a:solidFill>
                <a:srgbClr val="3D85C6"/>
              </a:solidFill>
              <a:latin typeface="Inconsolata"/>
              <a:ea typeface="Inconsolata"/>
              <a:cs typeface="Inconsolata"/>
              <a:sym typeface="Inconsolata"/>
            </a:endParaRPr>
          </a:p>
          <a:p>
            <a:pPr marL="0" lvl="0" indent="0" algn="l" rtl="0">
              <a:spcBef>
                <a:spcPts val="0"/>
              </a:spcBef>
              <a:spcAft>
                <a:spcPts val="0"/>
              </a:spcAft>
              <a:buNone/>
            </a:pPr>
            <a:r>
              <a:rPr lang="en" sz="1500">
                <a:solidFill>
                  <a:srgbClr val="000000"/>
                </a:solidFill>
                <a:latin typeface="Inconsolata"/>
                <a:ea typeface="Inconsolata"/>
                <a:cs typeface="Inconsolata"/>
                <a:sym typeface="Inconsolata"/>
              </a:rPr>
              <a:t>plt</a:t>
            </a:r>
            <a:r>
              <a:rPr lang="en" sz="1500">
                <a:latin typeface="Inconsolata"/>
                <a:ea typeface="Inconsolata"/>
                <a:cs typeface="Inconsolata"/>
                <a:sym typeface="Inconsolata"/>
              </a:rPr>
              <a:t>.boxplot(arr, showmeans=</a:t>
            </a:r>
            <a:r>
              <a:rPr lang="en" sz="1500" b="1">
                <a:solidFill>
                  <a:srgbClr val="6AA84F"/>
                </a:solidFill>
                <a:latin typeface="Inconsolata"/>
                <a:ea typeface="Inconsolata"/>
                <a:cs typeface="Inconsolata"/>
                <a:sym typeface="Inconsolata"/>
              </a:rPr>
              <a:t>True</a:t>
            </a:r>
            <a:endParaRPr sz="1500" b="1">
              <a:solidFill>
                <a:srgbClr val="6AA84F"/>
              </a:solidFill>
              <a:latin typeface="Inconsolata"/>
              <a:ea typeface="Inconsolata"/>
              <a:cs typeface="Inconsolata"/>
              <a:sym typeface="Inconsolata"/>
            </a:endParaRPr>
          </a:p>
          <a:p>
            <a:pPr marL="0" lvl="0" indent="0" algn="l" rtl="0">
              <a:spcBef>
                <a:spcPts val="0"/>
              </a:spcBef>
              <a:spcAft>
                <a:spcPts val="0"/>
              </a:spcAft>
              <a:buNone/>
            </a:pPr>
            <a:r>
              <a:rPr lang="en" sz="1500">
                <a:latin typeface="Inconsolata"/>
                <a:ea typeface="Inconsolata"/>
                <a:cs typeface="Inconsolata"/>
                <a:sym typeface="Inconsolata"/>
              </a:rPr>
              <a:t>plt.grid()</a:t>
            </a:r>
            <a:endParaRPr sz="1500">
              <a:latin typeface="Inconsolata"/>
              <a:ea typeface="Inconsolata"/>
              <a:cs typeface="Inconsolata"/>
              <a:sym typeface="Inconsolata"/>
            </a:endParaRPr>
          </a:p>
          <a:p>
            <a:pPr marL="0" lvl="0" indent="0" algn="l" rtl="0">
              <a:spcBef>
                <a:spcPts val="0"/>
              </a:spcBef>
              <a:spcAft>
                <a:spcPts val="0"/>
              </a:spcAft>
              <a:buClr>
                <a:srgbClr val="000000"/>
              </a:buClr>
              <a:buSzPts val="1100"/>
              <a:buFont typeface="Arial"/>
              <a:buNone/>
            </a:pPr>
            <a:r>
              <a:rPr lang="en" sz="1500">
                <a:solidFill>
                  <a:srgbClr val="000000"/>
                </a:solidFill>
                <a:latin typeface="Inconsolata"/>
                <a:ea typeface="Inconsolata"/>
                <a:cs typeface="Inconsolata"/>
                <a:sym typeface="Inconsolata"/>
              </a:rPr>
              <a:t>plt.show()</a:t>
            </a:r>
            <a:endParaRPr sz="1500">
              <a:latin typeface="Inconsolata"/>
              <a:ea typeface="Inconsolata"/>
              <a:cs typeface="Inconsolata"/>
              <a:sym typeface="Inconsolat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Quantitatively</a:t>
            </a:r>
            <a:endParaRPr/>
          </a:p>
        </p:txBody>
      </p:sp>
      <p:sp>
        <p:nvSpPr>
          <p:cNvPr id="1474" name="Google Shape;1474;p11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75" name="Google Shape;1475;p113"/>
          <p:cNvSpPr/>
          <p:nvPr/>
        </p:nvSpPr>
        <p:spPr>
          <a:xfrm>
            <a:off x="4289100" y="1506150"/>
            <a:ext cx="4540500" cy="1000500"/>
          </a:xfrm>
          <a:prstGeom prst="rect">
            <a:avLst/>
          </a:prstGeom>
          <a:solidFill>
            <a:srgbClr val="00FFFF">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13"/>
          <p:cNvSpPr/>
          <p:nvPr/>
        </p:nvSpPr>
        <p:spPr>
          <a:xfrm>
            <a:off x="4289100" y="3518100"/>
            <a:ext cx="4540500" cy="1000500"/>
          </a:xfrm>
          <a:prstGeom prst="rect">
            <a:avLst/>
          </a:prstGeom>
          <a:solidFill>
            <a:srgbClr val="FF00FF">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477" name="Google Shape;1477;p113"/>
          <p:cNvGraphicFramePr/>
          <p:nvPr/>
        </p:nvGraphicFramePr>
        <p:xfrm>
          <a:off x="4289100" y="1481538"/>
          <a:ext cx="3000000" cy="3000000"/>
        </p:xfrm>
        <a:graphic>
          <a:graphicData uri="http://schemas.openxmlformats.org/drawingml/2006/table">
            <a:tbl>
              <a:tblPr>
                <a:noFill/>
                <a:tableStyleId>{84CF6AD4-CB08-4E3E-BEBC-F00B35FCE650}</a:tableStyleId>
              </a:tblPr>
              <a:tblGrid>
                <a:gridCol w="4540500">
                  <a:extLst>
                    <a:ext uri="{9D8B030D-6E8A-4147-A177-3AD203B41FA5}">
                      <a16:colId xmlns:a16="http://schemas.microsoft.com/office/drawing/2014/main" val="20000"/>
                    </a:ext>
                  </a:extLst>
                </a:gridCol>
              </a:tblGrid>
              <a:tr h="1038200">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dash"/>
                      <a:round/>
                      <a:headEnd type="none" w="sm" len="sm"/>
                      <a:tailEnd type="none" w="sm" len="sm"/>
                    </a:lnL>
                    <a:lnR w="9525" cap="flat" cmpd="sng">
                      <a:solidFill>
                        <a:srgbClr val="9E9E9E">
                          <a:alpha val="0"/>
                        </a:srgbClr>
                      </a:solidFill>
                      <a:prstDash val="dash"/>
                      <a:round/>
                      <a:headEnd type="none" w="sm" len="sm"/>
                      <a:tailEnd type="none" w="sm" len="sm"/>
                    </a:lnR>
                    <a:lnT w="9525" cap="flat" cmpd="sng">
                      <a:solidFill>
                        <a:srgbClr val="9E9E9E">
                          <a:alpha val="0"/>
                        </a:srgbClr>
                      </a:solidFill>
                      <a:prstDash val="dash"/>
                      <a:round/>
                      <a:headEnd type="none" w="sm" len="sm"/>
                      <a:tailEnd type="none" w="sm" len="sm"/>
                    </a:lnT>
                    <a:lnB w="19050" cap="flat" cmpd="sng">
                      <a:solidFill>
                        <a:srgbClr val="FF00FF"/>
                      </a:solidFill>
                      <a:prstDash val="dash"/>
                      <a:round/>
                      <a:headEnd type="none" w="sm" len="sm"/>
                      <a:tailEnd type="none" w="sm" len="sm"/>
                    </a:lnB>
                  </a:tcPr>
                </a:tc>
                <a:extLst>
                  <a:ext uri="{0D108BD9-81ED-4DB2-BD59-A6C34878D82A}">
                    <a16:rowId xmlns:a16="http://schemas.microsoft.com/office/drawing/2014/main" val="10000"/>
                  </a:ext>
                </a:extLst>
              </a:tr>
              <a:tr h="998350">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dash"/>
                      <a:round/>
                      <a:headEnd type="none" w="sm" len="sm"/>
                      <a:tailEnd type="none" w="sm" len="sm"/>
                    </a:lnL>
                    <a:lnR w="9525" cap="flat" cmpd="sng">
                      <a:solidFill>
                        <a:srgbClr val="9E9E9E">
                          <a:alpha val="0"/>
                        </a:srgbClr>
                      </a:solidFill>
                      <a:prstDash val="dash"/>
                      <a:round/>
                      <a:headEnd type="none" w="sm" len="sm"/>
                      <a:tailEnd type="none" w="sm" len="sm"/>
                    </a:lnR>
                    <a:lnT w="19050" cap="flat" cmpd="sng">
                      <a:solidFill>
                        <a:srgbClr val="FF00FF"/>
                      </a:solidFill>
                      <a:prstDash val="dash"/>
                      <a:round/>
                      <a:headEnd type="none" w="sm" len="sm"/>
                      <a:tailEnd type="none" w="sm" len="sm"/>
                    </a:lnT>
                    <a:lnB w="19050" cap="flat" cmpd="sng">
                      <a:solidFill>
                        <a:srgbClr val="FF00FF"/>
                      </a:solidFill>
                      <a:prstDash val="dash"/>
                      <a:round/>
                      <a:headEnd type="none" w="sm" len="sm"/>
                      <a:tailEnd type="none" w="sm" len="sm"/>
                    </a:lnB>
                  </a:tcPr>
                </a:tc>
                <a:extLst>
                  <a:ext uri="{0D108BD9-81ED-4DB2-BD59-A6C34878D82A}">
                    <a16:rowId xmlns:a16="http://schemas.microsoft.com/office/drawing/2014/main" val="10001"/>
                  </a:ext>
                </a:extLst>
              </a:tr>
              <a:tr h="998350">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dash"/>
                      <a:round/>
                      <a:headEnd type="none" w="sm" len="sm"/>
                      <a:tailEnd type="none" w="sm" len="sm"/>
                    </a:lnL>
                    <a:lnR w="9525" cap="flat" cmpd="sng">
                      <a:solidFill>
                        <a:srgbClr val="9E9E9E">
                          <a:alpha val="0"/>
                        </a:srgbClr>
                      </a:solidFill>
                      <a:prstDash val="dash"/>
                      <a:round/>
                      <a:headEnd type="none" w="sm" len="sm"/>
                      <a:tailEnd type="none" w="sm" len="sm"/>
                    </a:lnR>
                    <a:lnT w="19050" cap="flat" cmpd="sng">
                      <a:solidFill>
                        <a:srgbClr val="FF00FF"/>
                      </a:solidFill>
                      <a:prstDash val="dash"/>
                      <a:round/>
                      <a:headEnd type="none" w="sm" len="sm"/>
                      <a:tailEnd type="none" w="sm" len="sm"/>
                    </a:lnT>
                    <a:lnB w="9525" cap="flat" cmpd="sng">
                      <a:solidFill>
                        <a:srgbClr val="9E9E9E">
                          <a:alpha val="0"/>
                        </a:srgbClr>
                      </a:solidFill>
                      <a:prstDash val="dash"/>
                      <a:round/>
                      <a:headEnd type="none" w="sm" len="sm"/>
                      <a:tailEnd type="none" w="sm" len="sm"/>
                    </a:lnB>
                  </a:tcPr>
                </a:tc>
                <a:extLst>
                  <a:ext uri="{0D108BD9-81ED-4DB2-BD59-A6C34878D82A}">
                    <a16:rowId xmlns:a16="http://schemas.microsoft.com/office/drawing/2014/main" val="10002"/>
                  </a:ext>
                </a:extLst>
              </a:tr>
            </a:tbl>
          </a:graphicData>
        </a:graphic>
      </p:graphicFrame>
      <p:sp>
        <p:nvSpPr>
          <p:cNvPr id="1478" name="Google Shape;1478;p113"/>
          <p:cNvSpPr txBox="1"/>
          <p:nvPr/>
        </p:nvSpPr>
        <p:spPr>
          <a:xfrm>
            <a:off x="0" y="675975"/>
            <a:ext cx="8694600" cy="430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1800">
                <a:latin typeface="Roboto"/>
                <a:ea typeface="Roboto"/>
                <a:cs typeface="Roboto"/>
                <a:sym typeface="Roboto"/>
              </a:rPr>
              <a:t>Determine the outlier boundaries in a dataset by using the </a:t>
            </a:r>
            <a:r>
              <a:rPr lang="en" sz="1800" b="1">
                <a:highlight>
                  <a:srgbClr val="FFFF00"/>
                </a:highlight>
                <a:latin typeface="Roboto"/>
                <a:ea typeface="Roboto"/>
                <a:cs typeface="Roboto"/>
                <a:sym typeface="Roboto"/>
              </a:rPr>
              <a:t>1.5 ⨉ IQR rule</a:t>
            </a:r>
            <a:r>
              <a:rPr lang="en" sz="1800">
                <a:latin typeface="Roboto"/>
                <a:ea typeface="Roboto"/>
                <a:cs typeface="Roboto"/>
                <a:sym typeface="Roboto"/>
              </a:rPr>
              <a:t>. </a:t>
            </a: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None/>
            </a:pPr>
            <a:r>
              <a:rPr lang="en" sz="1800">
                <a:latin typeface="Roboto"/>
                <a:ea typeface="Roboto"/>
                <a:cs typeface="Roboto"/>
                <a:sym typeface="Roboto"/>
              </a:rPr>
              <a:t>The IQR is the range between</a:t>
            </a:r>
            <a:endParaRPr sz="1800">
              <a:latin typeface="Roboto"/>
              <a:ea typeface="Roboto"/>
              <a:cs typeface="Roboto"/>
              <a:sym typeface="Roboto"/>
            </a:endParaRPr>
          </a:p>
          <a:p>
            <a:pPr marL="0" lvl="0" indent="0" algn="l" rtl="0">
              <a:spcBef>
                <a:spcPts val="0"/>
              </a:spcBef>
              <a:spcAft>
                <a:spcPts val="0"/>
              </a:spcAft>
              <a:buNone/>
            </a:pPr>
            <a:r>
              <a:rPr lang="en" sz="1800">
                <a:latin typeface="Roboto"/>
                <a:ea typeface="Roboto"/>
                <a:cs typeface="Roboto"/>
                <a:sym typeface="Roboto"/>
              </a:rPr>
              <a:t>the first and the third quartile.</a:t>
            </a: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Anything </a:t>
            </a:r>
            <a:r>
              <a:rPr lang="en" sz="1800">
                <a:solidFill>
                  <a:srgbClr val="000000"/>
                </a:solidFill>
                <a:highlight>
                  <a:srgbClr val="FF00FF"/>
                </a:highlight>
                <a:latin typeface="Roboto"/>
                <a:ea typeface="Roboto"/>
                <a:cs typeface="Roboto"/>
                <a:sym typeface="Roboto"/>
              </a:rPr>
              <a:t>less than, or below</a:t>
            </a:r>
            <a:r>
              <a:rPr lang="en" sz="1800">
                <a:solidFill>
                  <a:srgbClr val="000000"/>
                </a:solidFill>
                <a:latin typeface="Roboto"/>
                <a:ea typeface="Roboto"/>
                <a:cs typeface="Roboto"/>
                <a:sym typeface="Roboto"/>
              </a:rPr>
              <a:t>,</a:t>
            </a:r>
            <a:br>
              <a:rPr lang="en" sz="1800">
                <a:solidFill>
                  <a:srgbClr val="000000"/>
                </a:solidFill>
                <a:latin typeface="Roboto"/>
                <a:ea typeface="Roboto"/>
                <a:cs typeface="Roboto"/>
                <a:sym typeface="Roboto"/>
              </a:rPr>
            </a:br>
            <a:r>
              <a:rPr lang="en" sz="1800">
                <a:solidFill>
                  <a:srgbClr val="000000"/>
                </a:solidFill>
                <a:latin typeface="Roboto"/>
                <a:ea typeface="Roboto"/>
                <a:cs typeface="Roboto"/>
                <a:sym typeface="Roboto"/>
              </a:rPr>
              <a:t>Quartile 1 — (1.5 ⨉ IQR)</a:t>
            </a:r>
            <a:endParaRPr sz="1800">
              <a:solidFill>
                <a:srgbClr val="000000"/>
              </a:solidFill>
              <a:latin typeface="Roboto"/>
              <a:ea typeface="Roboto"/>
              <a:cs typeface="Roboto"/>
              <a:sym typeface="Roboto"/>
            </a:endParaRPr>
          </a:p>
          <a:p>
            <a:pPr marL="0" lvl="0" indent="0" algn="l" rtl="0">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might be an outlier.</a:t>
            </a:r>
            <a:endParaRPr sz="1800">
              <a:solidFill>
                <a:srgbClr val="000000"/>
              </a:solidFill>
              <a:latin typeface="Roboto"/>
              <a:ea typeface="Roboto"/>
              <a:cs typeface="Roboto"/>
              <a:sym typeface="Roboto"/>
            </a:endParaRPr>
          </a:p>
          <a:p>
            <a:pPr marL="0" lvl="0" indent="0" algn="l" rtl="0">
              <a:spcBef>
                <a:spcPts val="0"/>
              </a:spcBef>
              <a:spcAft>
                <a:spcPts val="0"/>
              </a:spcAft>
              <a:buClr>
                <a:srgbClr val="000000"/>
              </a:buClr>
              <a:buSzPts val="1100"/>
              <a:buFont typeface="Arial"/>
              <a:buNone/>
            </a:pPr>
            <a:endParaRPr sz="1800">
              <a:solidFill>
                <a:srgbClr val="000000"/>
              </a:solidFill>
              <a:latin typeface="Roboto"/>
              <a:ea typeface="Roboto"/>
              <a:cs typeface="Roboto"/>
              <a:sym typeface="Roboto"/>
            </a:endParaRPr>
          </a:p>
          <a:p>
            <a:pPr marL="0" lvl="0" indent="0" algn="l" rtl="0">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Anything </a:t>
            </a:r>
            <a:r>
              <a:rPr lang="en" sz="1800">
                <a:solidFill>
                  <a:srgbClr val="000000"/>
                </a:solidFill>
                <a:highlight>
                  <a:srgbClr val="00FFFF"/>
                </a:highlight>
                <a:latin typeface="Roboto"/>
                <a:ea typeface="Roboto"/>
                <a:cs typeface="Roboto"/>
                <a:sym typeface="Roboto"/>
              </a:rPr>
              <a:t>greater than, or above</a:t>
            </a:r>
            <a:r>
              <a:rPr lang="en" sz="1800">
                <a:solidFill>
                  <a:srgbClr val="000000"/>
                </a:solidFill>
                <a:latin typeface="Roboto"/>
                <a:ea typeface="Roboto"/>
                <a:cs typeface="Roboto"/>
                <a:sym typeface="Roboto"/>
              </a:rPr>
              <a:t>,</a:t>
            </a:r>
            <a:br>
              <a:rPr lang="en" sz="1800">
                <a:solidFill>
                  <a:srgbClr val="000000"/>
                </a:solidFill>
                <a:latin typeface="Roboto"/>
                <a:ea typeface="Roboto"/>
                <a:cs typeface="Roboto"/>
                <a:sym typeface="Roboto"/>
              </a:rPr>
            </a:br>
            <a:r>
              <a:rPr lang="en" sz="1800">
                <a:solidFill>
                  <a:srgbClr val="000000"/>
                </a:solidFill>
                <a:latin typeface="Roboto"/>
                <a:ea typeface="Roboto"/>
                <a:cs typeface="Roboto"/>
                <a:sym typeface="Roboto"/>
              </a:rPr>
              <a:t>Quartile 3 + (1.5 ⨉ IQR)</a:t>
            </a:r>
            <a:endParaRPr sz="1800">
              <a:solidFill>
                <a:srgbClr val="000000"/>
              </a:solidFill>
              <a:latin typeface="Roboto"/>
              <a:ea typeface="Roboto"/>
              <a:cs typeface="Roboto"/>
              <a:sym typeface="Roboto"/>
            </a:endParaRPr>
          </a:p>
          <a:p>
            <a:pPr marL="0" lvl="0" indent="0" algn="l" rtl="0">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might be an outlier.</a:t>
            </a:r>
            <a:endParaRPr sz="1800" b="1">
              <a:highlight>
                <a:srgbClr val="FFFF00"/>
              </a:highlight>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Clr>
                <a:srgbClr val="000000"/>
              </a:buClr>
              <a:buSzPts val="1100"/>
              <a:buFont typeface="Arial"/>
              <a:buNone/>
            </a:pP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p:txBody>
      </p:sp>
      <p:cxnSp>
        <p:nvCxnSpPr>
          <p:cNvPr id="1479" name="Google Shape;1479;p113"/>
          <p:cNvCxnSpPr/>
          <p:nvPr/>
        </p:nvCxnSpPr>
        <p:spPr>
          <a:xfrm rot="10800000">
            <a:off x="4180500" y="1499125"/>
            <a:ext cx="108600" cy="0"/>
          </a:xfrm>
          <a:prstGeom prst="straightConnector1">
            <a:avLst/>
          </a:prstGeom>
          <a:noFill/>
          <a:ln w="9525" cap="flat" cmpd="sng">
            <a:solidFill>
              <a:srgbClr val="000000"/>
            </a:solidFill>
            <a:prstDash val="solid"/>
            <a:round/>
            <a:headEnd type="none" w="med" len="med"/>
            <a:tailEnd type="none" w="med" len="med"/>
          </a:ln>
        </p:spPr>
      </p:cxnSp>
      <p:graphicFrame>
        <p:nvGraphicFramePr>
          <p:cNvPr id="1480" name="Google Shape;1480;p113"/>
          <p:cNvGraphicFramePr/>
          <p:nvPr/>
        </p:nvGraphicFramePr>
        <p:xfrm>
          <a:off x="4289100" y="1499125"/>
          <a:ext cx="3000000" cy="3000000"/>
        </p:xfrm>
        <a:graphic>
          <a:graphicData uri="http://schemas.openxmlformats.org/drawingml/2006/table">
            <a:tbl>
              <a:tblPr>
                <a:noFill/>
                <a:tableStyleId>{84CF6AD4-CB08-4E3E-BEBC-F00B35FCE650}</a:tableStyleId>
              </a:tblPr>
              <a:tblGrid>
                <a:gridCol w="2270250">
                  <a:extLst>
                    <a:ext uri="{9D8B030D-6E8A-4147-A177-3AD203B41FA5}">
                      <a16:colId xmlns:a16="http://schemas.microsoft.com/office/drawing/2014/main" val="20000"/>
                    </a:ext>
                  </a:extLst>
                </a:gridCol>
                <a:gridCol w="2270250">
                  <a:extLst>
                    <a:ext uri="{9D8B030D-6E8A-4147-A177-3AD203B41FA5}">
                      <a16:colId xmlns:a16="http://schemas.microsoft.com/office/drawing/2014/main" val="20001"/>
                    </a:ext>
                  </a:extLst>
                </a:gridCol>
              </a:tblGrid>
              <a:tr h="6069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6069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6069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6069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6069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bl>
          </a:graphicData>
        </a:graphic>
      </p:graphicFrame>
      <p:sp>
        <p:nvSpPr>
          <p:cNvPr id="1481" name="Google Shape;1481;p113"/>
          <p:cNvSpPr/>
          <p:nvPr/>
        </p:nvSpPr>
        <p:spPr>
          <a:xfrm>
            <a:off x="6498300" y="4276488"/>
            <a:ext cx="122100" cy="122100"/>
          </a:xfrm>
          <a:prstGeom prst="ellipse">
            <a:avLst/>
          </a:prstGeom>
          <a:solidFill>
            <a:srgbClr val="0097A7"/>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13"/>
          <p:cNvSpPr txBox="1"/>
          <p:nvPr/>
        </p:nvSpPr>
        <p:spPr>
          <a:xfrm>
            <a:off x="3546300" y="1282350"/>
            <a:ext cx="634200" cy="2838000"/>
          </a:xfrm>
          <a:prstGeom prst="rect">
            <a:avLst/>
          </a:prstGeom>
          <a:noFill/>
          <a:ln>
            <a:noFill/>
          </a:ln>
        </p:spPr>
        <p:txBody>
          <a:bodyPr spcFirstLastPara="1" wrap="square" lIns="91425" tIns="91425" rIns="91425" bIns="91425" anchor="t" anchorCtr="0">
            <a:noAutofit/>
          </a:bodyPr>
          <a:lstStyle/>
          <a:p>
            <a:pPr marL="0" lvl="0" indent="0" algn="r" rtl="0">
              <a:lnSpc>
                <a:spcPct val="285000"/>
              </a:lnSpc>
              <a:spcBef>
                <a:spcPts val="0"/>
              </a:spcBef>
              <a:spcAft>
                <a:spcPts val="0"/>
              </a:spcAft>
              <a:buNone/>
            </a:pPr>
            <a:r>
              <a:rPr lang="en">
                <a:latin typeface="Inconsolata"/>
                <a:ea typeface="Inconsolata"/>
                <a:cs typeface="Inconsolata"/>
                <a:sym typeface="Inconsolata"/>
              </a:rPr>
              <a:t>25</a:t>
            </a:r>
            <a:endParaRPr>
              <a:latin typeface="Inconsolata"/>
              <a:ea typeface="Inconsolata"/>
              <a:cs typeface="Inconsolata"/>
              <a:sym typeface="Inconsolata"/>
            </a:endParaRPr>
          </a:p>
          <a:p>
            <a:pPr marL="0" lvl="0" indent="0" algn="r" rtl="0">
              <a:lnSpc>
                <a:spcPct val="285000"/>
              </a:lnSpc>
              <a:spcBef>
                <a:spcPts val="0"/>
              </a:spcBef>
              <a:spcAft>
                <a:spcPts val="0"/>
              </a:spcAft>
              <a:buNone/>
            </a:pPr>
            <a:r>
              <a:rPr lang="en">
                <a:solidFill>
                  <a:srgbClr val="000000"/>
                </a:solidFill>
                <a:latin typeface="Inconsolata"/>
                <a:ea typeface="Inconsolata"/>
                <a:cs typeface="Inconsolata"/>
                <a:sym typeface="Inconsolata"/>
              </a:rPr>
              <a:t>20</a:t>
            </a:r>
            <a:endParaRPr>
              <a:solidFill>
                <a:srgbClr val="000000"/>
              </a:solidFill>
              <a:latin typeface="Inconsolata"/>
              <a:ea typeface="Inconsolata"/>
              <a:cs typeface="Inconsolata"/>
              <a:sym typeface="Inconsolata"/>
            </a:endParaRPr>
          </a:p>
          <a:p>
            <a:pPr marL="0" lvl="0" indent="0" algn="r" rtl="0">
              <a:lnSpc>
                <a:spcPct val="285000"/>
              </a:lnSpc>
              <a:spcBef>
                <a:spcPts val="0"/>
              </a:spcBef>
              <a:spcAft>
                <a:spcPts val="0"/>
              </a:spcAft>
              <a:buNone/>
            </a:pPr>
            <a:r>
              <a:rPr lang="en">
                <a:solidFill>
                  <a:srgbClr val="000000"/>
                </a:solidFill>
                <a:latin typeface="Inconsolata"/>
                <a:ea typeface="Inconsolata"/>
                <a:cs typeface="Inconsolata"/>
                <a:sym typeface="Inconsolata"/>
              </a:rPr>
              <a:t>15</a:t>
            </a:r>
            <a:endParaRPr>
              <a:solidFill>
                <a:srgbClr val="000000"/>
              </a:solidFill>
              <a:latin typeface="Inconsolata"/>
              <a:ea typeface="Inconsolata"/>
              <a:cs typeface="Inconsolata"/>
              <a:sym typeface="Inconsolata"/>
            </a:endParaRPr>
          </a:p>
          <a:p>
            <a:pPr marL="0" lvl="0" indent="0" algn="r" rtl="0">
              <a:lnSpc>
                <a:spcPct val="285000"/>
              </a:lnSpc>
              <a:spcBef>
                <a:spcPts val="0"/>
              </a:spcBef>
              <a:spcAft>
                <a:spcPts val="0"/>
              </a:spcAft>
              <a:buNone/>
            </a:pPr>
            <a:r>
              <a:rPr lang="en">
                <a:solidFill>
                  <a:srgbClr val="000000"/>
                </a:solidFill>
                <a:latin typeface="Inconsolata"/>
                <a:ea typeface="Inconsolata"/>
                <a:cs typeface="Inconsolata"/>
                <a:sym typeface="Inconsolata"/>
              </a:rPr>
              <a:t>10</a:t>
            </a:r>
            <a:endParaRPr>
              <a:solidFill>
                <a:srgbClr val="000000"/>
              </a:solidFill>
              <a:latin typeface="Inconsolata"/>
              <a:ea typeface="Inconsolata"/>
              <a:cs typeface="Inconsolata"/>
              <a:sym typeface="Inconsolata"/>
            </a:endParaRPr>
          </a:p>
          <a:p>
            <a:pPr marL="0" lvl="0" indent="0" algn="r" rtl="0">
              <a:lnSpc>
                <a:spcPct val="285000"/>
              </a:lnSpc>
              <a:spcBef>
                <a:spcPts val="0"/>
              </a:spcBef>
              <a:spcAft>
                <a:spcPts val="0"/>
              </a:spcAft>
              <a:buNone/>
            </a:pPr>
            <a:r>
              <a:rPr lang="en">
                <a:solidFill>
                  <a:srgbClr val="000000"/>
                </a:solidFill>
                <a:latin typeface="Inconsolata"/>
                <a:ea typeface="Inconsolata"/>
                <a:cs typeface="Inconsolata"/>
                <a:sym typeface="Inconsolata"/>
              </a:rPr>
              <a:t>5</a:t>
            </a:r>
            <a:endParaRPr>
              <a:latin typeface="Inconsolata"/>
              <a:ea typeface="Inconsolata"/>
              <a:cs typeface="Inconsolata"/>
              <a:sym typeface="Inconsolata"/>
            </a:endParaRPr>
          </a:p>
        </p:txBody>
      </p:sp>
      <p:cxnSp>
        <p:nvCxnSpPr>
          <p:cNvPr id="1483" name="Google Shape;1483;p113"/>
          <p:cNvCxnSpPr/>
          <p:nvPr/>
        </p:nvCxnSpPr>
        <p:spPr>
          <a:xfrm rot="10800000">
            <a:off x="4180500" y="2713075"/>
            <a:ext cx="108600" cy="0"/>
          </a:xfrm>
          <a:prstGeom prst="straightConnector1">
            <a:avLst/>
          </a:prstGeom>
          <a:noFill/>
          <a:ln w="9525" cap="flat" cmpd="sng">
            <a:solidFill>
              <a:srgbClr val="000000"/>
            </a:solidFill>
            <a:prstDash val="solid"/>
            <a:round/>
            <a:headEnd type="none" w="med" len="med"/>
            <a:tailEnd type="none" w="med" len="med"/>
          </a:ln>
        </p:spPr>
      </p:cxnSp>
      <p:cxnSp>
        <p:nvCxnSpPr>
          <p:cNvPr id="1484" name="Google Shape;1484;p113"/>
          <p:cNvCxnSpPr/>
          <p:nvPr/>
        </p:nvCxnSpPr>
        <p:spPr>
          <a:xfrm rot="10800000">
            <a:off x="4180500" y="3320050"/>
            <a:ext cx="108600" cy="0"/>
          </a:xfrm>
          <a:prstGeom prst="straightConnector1">
            <a:avLst/>
          </a:prstGeom>
          <a:noFill/>
          <a:ln w="9525" cap="flat" cmpd="sng">
            <a:solidFill>
              <a:srgbClr val="000000"/>
            </a:solidFill>
            <a:prstDash val="solid"/>
            <a:round/>
            <a:headEnd type="none" w="med" len="med"/>
            <a:tailEnd type="none" w="med" len="med"/>
          </a:ln>
        </p:spPr>
      </p:cxnSp>
      <p:cxnSp>
        <p:nvCxnSpPr>
          <p:cNvPr id="1485" name="Google Shape;1485;p113"/>
          <p:cNvCxnSpPr/>
          <p:nvPr/>
        </p:nvCxnSpPr>
        <p:spPr>
          <a:xfrm rot="10800000">
            <a:off x="4180500" y="3927025"/>
            <a:ext cx="108600" cy="0"/>
          </a:xfrm>
          <a:prstGeom prst="straightConnector1">
            <a:avLst/>
          </a:prstGeom>
          <a:noFill/>
          <a:ln w="9525" cap="flat" cmpd="sng">
            <a:solidFill>
              <a:srgbClr val="000000"/>
            </a:solidFill>
            <a:prstDash val="solid"/>
            <a:round/>
            <a:headEnd type="none" w="med" len="med"/>
            <a:tailEnd type="none" w="med" len="med"/>
          </a:ln>
        </p:spPr>
      </p:cxnSp>
      <p:cxnSp>
        <p:nvCxnSpPr>
          <p:cNvPr id="1486" name="Google Shape;1486;p113"/>
          <p:cNvCxnSpPr/>
          <p:nvPr/>
        </p:nvCxnSpPr>
        <p:spPr>
          <a:xfrm rot="-5400000">
            <a:off x="6505050" y="4588300"/>
            <a:ext cx="108600" cy="0"/>
          </a:xfrm>
          <a:prstGeom prst="straightConnector1">
            <a:avLst/>
          </a:prstGeom>
          <a:noFill/>
          <a:ln w="9525" cap="flat" cmpd="sng">
            <a:solidFill>
              <a:srgbClr val="000000"/>
            </a:solidFill>
            <a:prstDash val="solid"/>
            <a:round/>
            <a:headEnd type="none" w="med" len="med"/>
            <a:tailEnd type="none" w="med" len="med"/>
          </a:ln>
        </p:spPr>
      </p:cxnSp>
      <p:sp>
        <p:nvSpPr>
          <p:cNvPr id="1487" name="Google Shape;1487;p113"/>
          <p:cNvSpPr txBox="1"/>
          <p:nvPr/>
        </p:nvSpPr>
        <p:spPr>
          <a:xfrm>
            <a:off x="6062400" y="4535725"/>
            <a:ext cx="634200" cy="226800"/>
          </a:xfrm>
          <a:prstGeom prst="rect">
            <a:avLst/>
          </a:prstGeom>
          <a:noFill/>
          <a:ln>
            <a:noFill/>
          </a:ln>
        </p:spPr>
        <p:txBody>
          <a:bodyPr spcFirstLastPara="1" wrap="square" lIns="91425" tIns="91425" rIns="91425" bIns="91425" anchor="t" anchorCtr="0">
            <a:noAutofit/>
          </a:bodyPr>
          <a:lstStyle/>
          <a:p>
            <a:pPr marL="0" lvl="0" indent="0" algn="r" rtl="0">
              <a:lnSpc>
                <a:spcPct val="285000"/>
              </a:lnSpc>
              <a:spcBef>
                <a:spcPts val="0"/>
              </a:spcBef>
              <a:spcAft>
                <a:spcPts val="0"/>
              </a:spcAft>
              <a:buNone/>
            </a:pPr>
            <a:r>
              <a:rPr lang="en">
                <a:latin typeface="Inconsolata"/>
                <a:ea typeface="Inconsolata"/>
                <a:cs typeface="Inconsolata"/>
                <a:sym typeface="Inconsolata"/>
              </a:rPr>
              <a:t>1</a:t>
            </a:r>
            <a:endParaRPr>
              <a:latin typeface="Inconsolata"/>
              <a:ea typeface="Inconsolata"/>
              <a:cs typeface="Inconsolata"/>
              <a:sym typeface="Inconsolata"/>
            </a:endParaRPr>
          </a:p>
        </p:txBody>
      </p:sp>
      <p:cxnSp>
        <p:nvCxnSpPr>
          <p:cNvPr id="1488" name="Google Shape;1488;p113"/>
          <p:cNvCxnSpPr/>
          <p:nvPr/>
        </p:nvCxnSpPr>
        <p:spPr>
          <a:xfrm>
            <a:off x="5397150" y="3518100"/>
            <a:ext cx="0" cy="1000500"/>
          </a:xfrm>
          <a:prstGeom prst="straightConnector1">
            <a:avLst/>
          </a:prstGeom>
          <a:noFill/>
          <a:ln w="28575" cap="flat" cmpd="sng">
            <a:solidFill>
              <a:srgbClr val="FF00FF"/>
            </a:solidFill>
            <a:prstDash val="solid"/>
            <a:round/>
            <a:headEnd type="none" w="med" len="med"/>
            <a:tailEnd type="stealth" w="med" len="med"/>
          </a:ln>
        </p:spPr>
      </p:cxnSp>
      <p:grpSp>
        <p:nvGrpSpPr>
          <p:cNvPr id="1489" name="Google Shape;1489;p113"/>
          <p:cNvGrpSpPr/>
          <p:nvPr/>
        </p:nvGrpSpPr>
        <p:grpSpPr>
          <a:xfrm>
            <a:off x="6192900" y="2511459"/>
            <a:ext cx="732900" cy="1000510"/>
            <a:chOff x="6192900" y="2220750"/>
            <a:chExt cx="732900" cy="1042850"/>
          </a:xfrm>
        </p:grpSpPr>
        <p:cxnSp>
          <p:nvCxnSpPr>
            <p:cNvPr id="1490" name="Google Shape;1490;p113"/>
            <p:cNvCxnSpPr/>
            <p:nvPr/>
          </p:nvCxnSpPr>
          <p:spPr>
            <a:xfrm>
              <a:off x="6559350" y="2224100"/>
              <a:ext cx="0" cy="1039500"/>
            </a:xfrm>
            <a:prstGeom prst="straightConnector1">
              <a:avLst/>
            </a:prstGeom>
            <a:noFill/>
            <a:ln w="19050" cap="flat" cmpd="sng">
              <a:solidFill>
                <a:srgbClr val="000000"/>
              </a:solidFill>
              <a:prstDash val="solid"/>
              <a:round/>
              <a:headEnd type="none" w="med" len="med"/>
              <a:tailEnd type="none" w="med" len="med"/>
            </a:ln>
          </p:spPr>
        </p:cxnSp>
        <p:sp>
          <p:nvSpPr>
            <p:cNvPr id="1491" name="Google Shape;1491;p113"/>
            <p:cNvSpPr/>
            <p:nvPr/>
          </p:nvSpPr>
          <p:spPr>
            <a:xfrm>
              <a:off x="6192900" y="2720113"/>
              <a:ext cx="732900" cy="36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113"/>
            <p:cNvCxnSpPr/>
            <p:nvPr/>
          </p:nvCxnSpPr>
          <p:spPr>
            <a:xfrm rot="10800000">
              <a:off x="6331800" y="3263525"/>
              <a:ext cx="455100" cy="0"/>
            </a:xfrm>
            <a:prstGeom prst="straightConnector1">
              <a:avLst/>
            </a:prstGeom>
            <a:noFill/>
            <a:ln w="19050" cap="flat" cmpd="sng">
              <a:solidFill>
                <a:srgbClr val="000000"/>
              </a:solidFill>
              <a:prstDash val="solid"/>
              <a:round/>
              <a:headEnd type="none" w="med" len="med"/>
              <a:tailEnd type="none" w="med" len="med"/>
            </a:ln>
          </p:spPr>
        </p:cxnSp>
        <p:cxnSp>
          <p:nvCxnSpPr>
            <p:cNvPr id="1493" name="Google Shape;1493;p113"/>
            <p:cNvCxnSpPr/>
            <p:nvPr/>
          </p:nvCxnSpPr>
          <p:spPr>
            <a:xfrm rot="10800000">
              <a:off x="6195900" y="2773175"/>
              <a:ext cx="726900" cy="0"/>
            </a:xfrm>
            <a:prstGeom prst="straightConnector1">
              <a:avLst/>
            </a:prstGeom>
            <a:noFill/>
            <a:ln w="19050" cap="flat" cmpd="sng">
              <a:solidFill>
                <a:srgbClr val="FFAB40"/>
              </a:solidFill>
              <a:prstDash val="solid"/>
              <a:round/>
              <a:headEnd type="none" w="med" len="med"/>
              <a:tailEnd type="none" w="med" len="med"/>
            </a:ln>
          </p:spPr>
        </p:cxnSp>
        <p:sp>
          <p:nvSpPr>
            <p:cNvPr id="1494" name="Google Shape;1494;p113"/>
            <p:cNvSpPr/>
            <p:nvPr/>
          </p:nvSpPr>
          <p:spPr>
            <a:xfrm>
              <a:off x="6498300" y="2828950"/>
              <a:ext cx="122100" cy="105600"/>
            </a:xfrm>
            <a:prstGeom prst="triangle">
              <a:avLst>
                <a:gd name="adj" fmla="val 50000"/>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5" name="Google Shape;1495;p113"/>
            <p:cNvCxnSpPr/>
            <p:nvPr/>
          </p:nvCxnSpPr>
          <p:spPr>
            <a:xfrm rot="10800000">
              <a:off x="6331800" y="2220750"/>
              <a:ext cx="455100" cy="0"/>
            </a:xfrm>
            <a:prstGeom prst="straightConnector1">
              <a:avLst/>
            </a:prstGeom>
            <a:noFill/>
            <a:ln w="19050" cap="flat" cmpd="sng">
              <a:solidFill>
                <a:srgbClr val="000000"/>
              </a:solidFill>
              <a:prstDash val="solid"/>
              <a:round/>
              <a:headEnd type="none" w="med" len="med"/>
              <a:tailEnd type="none" w="med" len="med"/>
            </a:ln>
          </p:spPr>
        </p:cxnSp>
      </p:grpSp>
      <p:cxnSp>
        <p:nvCxnSpPr>
          <p:cNvPr id="1496" name="Google Shape;1496;p113"/>
          <p:cNvCxnSpPr/>
          <p:nvPr/>
        </p:nvCxnSpPr>
        <p:spPr>
          <a:xfrm rot="10800000">
            <a:off x="5397150" y="1481550"/>
            <a:ext cx="0" cy="1000500"/>
          </a:xfrm>
          <a:prstGeom prst="straightConnector1">
            <a:avLst/>
          </a:prstGeom>
          <a:noFill/>
          <a:ln w="28575" cap="flat" cmpd="sng">
            <a:solidFill>
              <a:srgbClr val="45818E"/>
            </a:solidFill>
            <a:prstDash val="solid"/>
            <a:round/>
            <a:headEnd type="none" w="med" len="med"/>
            <a:tailEnd type="stealth"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114"/>
          <p:cNvSpPr txBox="1">
            <a:spLocks noGrp="1"/>
          </p:cNvSpPr>
          <p:nvPr>
            <p:ph type="title"/>
          </p:nvPr>
        </p:nvSpPr>
        <p:spPr>
          <a:xfrm>
            <a:off x="1400" y="274875"/>
            <a:ext cx="8149800" cy="3265800"/>
          </a:xfrm>
          <a:prstGeom prst="rect">
            <a:avLst/>
          </a:prstGeom>
        </p:spPr>
        <p:txBody>
          <a:bodyPr spcFirstLastPara="1" wrap="square" lIns="1737350" tIns="457200"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3300"/>
              <a:t>Activity: Cereal Outliers</a:t>
            </a:r>
            <a:endParaRPr sz="3300"/>
          </a:p>
          <a:p>
            <a:pPr marL="0" lvl="0" indent="0" algn="l" rtl="0">
              <a:lnSpc>
                <a:spcPct val="115000"/>
              </a:lnSpc>
              <a:spcBef>
                <a:spcPts val="800"/>
              </a:spcBef>
              <a:spcAft>
                <a:spcPts val="0"/>
              </a:spcAft>
              <a:buClr>
                <a:schemeClr val="dk1"/>
              </a:buClr>
              <a:buSzPts val="1100"/>
              <a:buFont typeface="Arial"/>
              <a:buNone/>
            </a:pPr>
            <a:r>
              <a:rPr lang="en" sz="1800">
                <a:latin typeface="Roboto"/>
                <a:ea typeface="Roboto"/>
                <a:cs typeface="Roboto"/>
                <a:sym typeface="Roboto"/>
              </a:rPr>
              <a:t>In this activity, you will be investigating data from a dataset called 80 Cereals. Your task is to search through the ratings of each product and determine if there are any potential outliers in the dataset.</a:t>
            </a:r>
            <a:endParaRPr sz="1800">
              <a:latin typeface="Roboto"/>
              <a:ea typeface="Roboto"/>
              <a:cs typeface="Roboto"/>
              <a:sym typeface="Roboto"/>
            </a:endParaRPr>
          </a:p>
          <a:p>
            <a:pPr marL="0" lvl="0" indent="0" algn="l" rtl="0">
              <a:spcBef>
                <a:spcPts val="800"/>
              </a:spcBef>
              <a:spcAft>
                <a:spcPts val="0"/>
              </a:spcAft>
              <a:buClr>
                <a:schemeClr val="dk1"/>
              </a:buClr>
              <a:buSzPts val="1100"/>
              <a:buFont typeface="Arial"/>
              <a:buNone/>
            </a:pPr>
            <a:r>
              <a:rPr lang="en"/>
              <a:t> </a:t>
            </a:r>
            <a:endParaRPr/>
          </a:p>
          <a:p>
            <a:pPr marL="0" lvl="0" indent="0" algn="l" rtl="0">
              <a:spcBef>
                <a:spcPts val="800"/>
              </a:spcBef>
              <a:spcAft>
                <a:spcPts val="800"/>
              </a:spcAft>
              <a:buNone/>
            </a:pPr>
            <a:endParaRPr/>
          </a:p>
        </p:txBody>
      </p:sp>
      <p:sp>
        <p:nvSpPr>
          <p:cNvPr id="1502" name="Google Shape;1502;p11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03" name="Google Shape;1503;p114"/>
          <p:cNvSpPr txBox="1">
            <a:spLocks noGrp="1"/>
          </p:cNvSpPr>
          <p:nvPr>
            <p:ph type="title" idx="2"/>
          </p:nvPr>
        </p:nvSpPr>
        <p:spPr>
          <a:xfrm>
            <a:off x="5901175" y="4309575"/>
            <a:ext cx="28722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10 minutes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Cereal Outliers</a:t>
            </a:r>
            <a:endParaRPr/>
          </a:p>
        </p:txBody>
      </p:sp>
      <p:sp>
        <p:nvSpPr>
          <p:cNvPr id="1509" name="Google Shape;1509;p11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10" name="Google Shape;1510;p11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Instructions:</a:t>
            </a:r>
            <a:endParaRPr/>
          </a:p>
        </p:txBody>
      </p:sp>
      <p:sp>
        <p:nvSpPr>
          <p:cNvPr id="1511" name="Google Shape;1511;p115"/>
          <p:cNvSpPr txBox="1">
            <a:spLocks noGrp="1"/>
          </p:cNvSpPr>
          <p:nvPr>
            <p:ph type="body" idx="3"/>
          </p:nvPr>
        </p:nvSpPr>
        <p:spPr>
          <a:xfrm>
            <a:off x="175" y="1183050"/>
            <a:ext cx="9144000" cy="3723300"/>
          </a:xfrm>
          <a:prstGeom prst="rect">
            <a:avLst/>
          </a:prstGeom>
        </p:spPr>
        <p:txBody>
          <a:bodyPr spcFirstLastPara="1" wrap="square" lIns="457200" tIns="0" rIns="457200" bIns="914400" anchor="t" anchorCtr="0">
            <a:noAutofit/>
          </a:bodyPr>
          <a:lstStyle/>
          <a:p>
            <a:pPr marL="457200" lvl="0" indent="-304800" algn="l" rtl="0">
              <a:lnSpc>
                <a:spcPct val="115000"/>
              </a:lnSpc>
              <a:spcBef>
                <a:spcPts val="0"/>
              </a:spcBef>
              <a:spcAft>
                <a:spcPts val="0"/>
              </a:spcAft>
              <a:buClr>
                <a:schemeClr val="dk1"/>
              </a:buClr>
              <a:buSzPts val="1200"/>
              <a:buChar char="●"/>
            </a:pPr>
            <a:r>
              <a:rPr lang="en" sz="1200">
                <a:solidFill>
                  <a:schemeClr val="dk1"/>
                </a:solidFill>
              </a:rPr>
              <a:t>Open up the activity workbook, and familiarize yourself with the raw data.</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File: </a:t>
            </a:r>
            <a:r>
              <a:rPr lang="en" sz="1200">
                <a:solidFill>
                  <a:srgbClr val="0000FF"/>
                </a:solidFill>
              </a:rPr>
              <a:t>Unsolved/Outliers_Activity_Unsolved.xlsx</a:t>
            </a:r>
            <a:endParaRPr sz="1200">
              <a:solidFill>
                <a:srgbClr val="0000FF"/>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Create a new worksheet, and name it "Outlier Testing".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In the "Outlier Testing" worksheet, create a summary statistics table of the Antioxidant_content_in_mmol_100g for the following statistics:</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Mean</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Median</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Minimum value</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Maximum value</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First quartile</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Third quartile</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Interquartile Range</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Using the calculations from the table, determine the lower and upper boundaries of the 1.5*IQR rule.</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Determine if there are any products whose Antioxidant_content_in_mmol_100g falls outside of the 1.5*IQR boundaries. List those products and their antioxidant content on the worksheet.</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Create a box plot of the Antioxidant_content_in_mmol_100g for all products.</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b="1">
                <a:solidFill>
                  <a:schemeClr val="dk1"/>
                </a:solidFill>
              </a:rPr>
              <a:t>Note</a:t>
            </a:r>
            <a:r>
              <a:rPr lang="en" sz="1200">
                <a:solidFill>
                  <a:schemeClr val="dk1"/>
                </a:solidFill>
              </a:rPr>
              <a:t>: Be sure to add a title, and label your </a:t>
            </a:r>
            <a:r>
              <a:rPr lang="en" sz="1200" i="1">
                <a:solidFill>
                  <a:schemeClr val="dk1"/>
                </a:solidFill>
              </a:rPr>
              <a:t>y</a:t>
            </a:r>
            <a:r>
              <a:rPr lang="en" sz="1200">
                <a:solidFill>
                  <a:schemeClr val="dk1"/>
                </a:solidFill>
              </a:rPr>
              <a:t>-axis.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12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66" name="Google Shape;1666;p125"/>
          <p:cNvSpPr txBox="1">
            <a:spLocks noGrp="1"/>
          </p:cNvSpPr>
          <p:nvPr>
            <p:ph type="title"/>
          </p:nvPr>
        </p:nvSpPr>
        <p:spPr>
          <a:xfrm>
            <a:off x="274350" y="1249675"/>
            <a:ext cx="8595300" cy="156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 feels comfortable with </a:t>
            </a:r>
            <a:br>
              <a:rPr lang="en"/>
            </a:br>
            <a:r>
              <a:rPr lang="en"/>
              <a:t>plotting figures in Excel?</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sp>
        <p:nvSpPr>
          <p:cNvPr id="1671" name="Google Shape;1671;p12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2" name="Google Shape;1672;p126"/>
          <p:cNvSpPr txBox="1">
            <a:spLocks noGrp="1"/>
          </p:cNvSpPr>
          <p:nvPr>
            <p:ph type="title"/>
          </p:nvPr>
        </p:nvSpPr>
        <p:spPr>
          <a:xfrm>
            <a:off x="274350" y="1249675"/>
            <a:ext cx="8595300" cy="156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 feels comfortable calculating </a:t>
            </a:r>
            <a:br>
              <a:rPr lang="en"/>
            </a:br>
            <a:r>
              <a:rPr lang="en"/>
              <a:t>summary statistics in Excel?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Git and Github</a:t>
            </a:r>
            <a:endParaRPr/>
          </a:p>
        </p:txBody>
      </p:sp>
      <p:sp>
        <p:nvSpPr>
          <p:cNvPr id="860" name="Google Shape;860;p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will use Git and Github throughout the curriculum</a:t>
            </a:r>
            <a:endParaRPr/>
          </a:p>
        </p:txBody>
      </p:sp>
      <p:sp>
        <p:nvSpPr>
          <p:cNvPr id="861" name="Google Shape;86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62" name="Google Shape;862;p66"/>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863" name="Google Shape;863;p66"/>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864" name="Google Shape;864;p66"/>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865" name="Google Shape;865;p66"/>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866" name="Google Shape;866;p66"/>
          <p:cNvSpPr/>
          <p:nvPr/>
        </p:nvSpPr>
        <p:spPr>
          <a:xfrm>
            <a:off x="1352550" y="137882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300">
                <a:solidFill>
                  <a:srgbClr val="043461"/>
                </a:solidFill>
                <a:latin typeface="Roboto"/>
                <a:ea typeface="Roboto"/>
                <a:cs typeface="Roboto"/>
                <a:sym typeface="Roboto"/>
              </a:rPr>
              <a:t>You will submit your homework assignments using Github.</a:t>
            </a:r>
            <a:endParaRPr sz="1300">
              <a:solidFill>
                <a:srgbClr val="043461"/>
              </a:solidFill>
              <a:latin typeface="Roboto"/>
              <a:ea typeface="Roboto"/>
              <a:cs typeface="Roboto"/>
              <a:sym typeface="Roboto"/>
            </a:endParaRPr>
          </a:p>
        </p:txBody>
      </p:sp>
      <p:sp>
        <p:nvSpPr>
          <p:cNvPr id="867" name="Google Shape;867;p66"/>
          <p:cNvSpPr/>
          <p:nvPr/>
        </p:nvSpPr>
        <p:spPr>
          <a:xfrm>
            <a:off x="1352550" y="2231136"/>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300">
                <a:solidFill>
                  <a:srgbClr val="043461"/>
                </a:solidFill>
                <a:latin typeface="Roboto"/>
                <a:ea typeface="Roboto"/>
                <a:cs typeface="Roboto"/>
                <a:sym typeface="Roboto"/>
              </a:rPr>
              <a:t>Your individual project work will be version controlled using Git.</a:t>
            </a:r>
            <a:endParaRPr sz="1300">
              <a:solidFill>
                <a:srgbClr val="043461"/>
              </a:solidFill>
              <a:latin typeface="Roboto"/>
              <a:ea typeface="Roboto"/>
              <a:cs typeface="Roboto"/>
              <a:sym typeface="Roboto"/>
            </a:endParaRPr>
          </a:p>
        </p:txBody>
      </p:sp>
      <p:sp>
        <p:nvSpPr>
          <p:cNvPr id="868" name="Google Shape;868;p66"/>
          <p:cNvSpPr/>
          <p:nvPr/>
        </p:nvSpPr>
        <p:spPr>
          <a:xfrm>
            <a:off x="1352550" y="307385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300">
                <a:solidFill>
                  <a:srgbClr val="043461"/>
                </a:solidFill>
                <a:latin typeface="Roboto"/>
                <a:ea typeface="Roboto"/>
                <a:cs typeface="Roboto"/>
                <a:sym typeface="Roboto"/>
              </a:rPr>
              <a:t>You will be collaborating with teammates using Github.</a:t>
            </a:r>
            <a:endParaRPr sz="1300">
              <a:solidFill>
                <a:srgbClr val="043461"/>
              </a:solidFill>
              <a:latin typeface="Roboto"/>
              <a:ea typeface="Roboto"/>
              <a:cs typeface="Roboto"/>
              <a:sym typeface="Roboto"/>
            </a:endParaRPr>
          </a:p>
        </p:txBody>
      </p:sp>
      <p:sp>
        <p:nvSpPr>
          <p:cNvPr id="869" name="Google Shape;869;p66"/>
          <p:cNvSpPr/>
          <p:nvPr/>
        </p:nvSpPr>
        <p:spPr>
          <a:xfrm>
            <a:off x="1352550" y="391897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300">
                <a:solidFill>
                  <a:srgbClr val="043461"/>
                </a:solidFill>
                <a:latin typeface="Roboto"/>
                <a:ea typeface="Roboto"/>
                <a:cs typeface="Roboto"/>
                <a:sym typeface="Roboto"/>
              </a:rPr>
              <a:t>By the end of the curriculum, you should be proficient with the basic Git and Github functionality.</a:t>
            </a:r>
            <a:endParaRPr sz="1300">
              <a:solidFill>
                <a:srgbClr val="043461"/>
              </a:solidFill>
              <a:latin typeface="Roboto"/>
              <a:ea typeface="Roboto"/>
              <a:cs typeface="Roboto"/>
              <a:sym typeface="Roboto"/>
            </a:endParaRPr>
          </a:p>
        </p:txBody>
      </p:sp>
      <p:sp>
        <p:nvSpPr>
          <p:cNvPr id="870" name="Google Shape;870;p66"/>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871" name="Google Shape;871;p66"/>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872" name="Google Shape;872;p66"/>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873" name="Google Shape;873;p66"/>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84" name="Google Shape;884;p68"/>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 Charting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890" name="Google Shape;890;p69"/>
          <p:cNvPicPr preferRelativeResize="0"/>
          <p:nvPr/>
        </p:nvPicPr>
        <p:blipFill rotWithShape="1">
          <a:blip r:embed="rId3">
            <a:alphaModFix/>
          </a:blip>
          <a:srcRect/>
          <a:stretch/>
        </p:blipFill>
        <p:spPr>
          <a:xfrm>
            <a:off x="768125" y="2810000"/>
            <a:ext cx="3388001" cy="1742950"/>
          </a:xfrm>
          <a:prstGeom prst="rect">
            <a:avLst/>
          </a:prstGeom>
          <a:noFill/>
          <a:ln>
            <a:noFill/>
          </a:ln>
        </p:spPr>
      </p:pic>
      <p:pic>
        <p:nvPicPr>
          <p:cNvPr id="891" name="Google Shape;891;p69"/>
          <p:cNvPicPr preferRelativeResize="0"/>
          <p:nvPr/>
        </p:nvPicPr>
        <p:blipFill rotWithShape="1">
          <a:blip r:embed="rId4">
            <a:alphaModFix/>
          </a:blip>
          <a:srcRect r="2219" b="2467"/>
          <a:stretch/>
        </p:blipFill>
        <p:spPr>
          <a:xfrm>
            <a:off x="768125" y="752450"/>
            <a:ext cx="3325724" cy="1787750"/>
          </a:xfrm>
          <a:prstGeom prst="rect">
            <a:avLst/>
          </a:prstGeom>
          <a:noFill/>
          <a:ln>
            <a:noFill/>
          </a:ln>
        </p:spPr>
      </p:pic>
      <p:pic>
        <p:nvPicPr>
          <p:cNvPr id="892" name="Google Shape;892;p69"/>
          <p:cNvPicPr preferRelativeResize="0"/>
          <p:nvPr/>
        </p:nvPicPr>
        <p:blipFill rotWithShape="1">
          <a:blip r:embed="rId5">
            <a:alphaModFix/>
          </a:blip>
          <a:srcRect/>
          <a:stretch/>
        </p:blipFill>
        <p:spPr>
          <a:xfrm>
            <a:off x="4841600" y="736635"/>
            <a:ext cx="3388001" cy="1819390"/>
          </a:xfrm>
          <a:prstGeom prst="rect">
            <a:avLst/>
          </a:prstGeom>
          <a:noFill/>
          <a:ln>
            <a:noFill/>
          </a:ln>
        </p:spPr>
      </p:pic>
      <p:pic>
        <p:nvPicPr>
          <p:cNvPr id="893" name="Google Shape;893;p69"/>
          <p:cNvPicPr preferRelativeResize="0"/>
          <p:nvPr/>
        </p:nvPicPr>
        <p:blipFill rotWithShape="1">
          <a:blip r:embed="rId6">
            <a:alphaModFix/>
          </a:blip>
          <a:srcRect/>
          <a:stretch/>
        </p:blipFill>
        <p:spPr>
          <a:xfrm>
            <a:off x="4727988" y="2810000"/>
            <a:ext cx="3462812" cy="1905150"/>
          </a:xfrm>
          <a:prstGeom prst="rect">
            <a:avLst/>
          </a:prstGeom>
          <a:noFill/>
          <a:ln>
            <a:noFill/>
          </a:ln>
        </p:spPr>
      </p:pic>
      <p:sp>
        <p:nvSpPr>
          <p:cNvPr id="894" name="Google Shape;894;p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It is time to learn Excel visualizations!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2049</Words>
  <Application>Microsoft Macintosh PowerPoint</Application>
  <PresentationFormat>On-screen Show (16:9)</PresentationFormat>
  <Paragraphs>257</Paragraphs>
  <Slides>56</Slides>
  <Notes>56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Inconsolata</vt:lpstr>
      <vt:lpstr>Roboto Light</vt:lpstr>
      <vt:lpstr>Oswald</vt:lpstr>
      <vt:lpstr>Roboto Medium</vt:lpstr>
      <vt:lpstr>Caveat</vt:lpstr>
      <vt:lpstr>Oswald Medium</vt:lpstr>
      <vt:lpstr>Roboto</vt:lpstr>
      <vt:lpstr>Roboto Thin</vt:lpstr>
      <vt:lpstr>Arial</vt:lpstr>
      <vt:lpstr>Oswald Light</vt:lpstr>
      <vt:lpstr>Simple Light</vt:lpstr>
      <vt:lpstr>Excel Plotting </vt:lpstr>
      <vt:lpstr>PowerPoint Presentation</vt:lpstr>
      <vt:lpstr>We are off to the races!</vt:lpstr>
      <vt:lpstr>Adding Files to Github</vt:lpstr>
      <vt:lpstr>PowerPoint Presentation</vt:lpstr>
      <vt:lpstr>Git and Github</vt:lpstr>
      <vt:lpstr>PowerPoint Presentation</vt:lpstr>
      <vt:lpstr>Basic Charting</vt:lpstr>
      <vt:lpstr>It is time to learn Excel visualizations!</vt:lpstr>
      <vt:lpstr>We will look at a few examples and use cases </vt:lpstr>
      <vt:lpstr>PowerPoint Presentation</vt:lpstr>
      <vt:lpstr>Activity: The Line and Bar Grades For this activity, you’ll take on the role of the teacher as you create bar and line graphs to visualize your class’s grades over a semester. </vt:lpstr>
      <vt:lpstr>Activity: Line and Bar Grades </vt:lpstr>
      <vt:lpstr>PowerPoint Presentation</vt:lpstr>
      <vt:lpstr>Scatter Plots and Trend Lines</vt:lpstr>
      <vt:lpstr>Scatter plots are a powerful visualization tool! </vt:lpstr>
      <vt:lpstr>PowerPoint Presentation</vt:lpstr>
      <vt:lpstr>Partner Activity: Home Sales For this activity, you will work in pairs to create a  series of scatter plots that compare home prices  in the St. Louis, MO, region.</vt:lpstr>
      <vt:lpstr>Partner Activity: Home Sales </vt:lpstr>
      <vt:lpstr>PowerPoint Presentation</vt:lpstr>
      <vt:lpstr>The Need to Filter</vt:lpstr>
      <vt:lpstr>Do you notice anything about the following data?</vt:lpstr>
      <vt:lpstr>There is a LOT of missing and unneeded data</vt:lpstr>
      <vt:lpstr>PowerPoint Presentation</vt:lpstr>
      <vt:lpstr>Partner Activity: Filtering Home Sales For this activity, you'll create a filtered chart that  visualizes increases in waterfront properties over  time in the St. Louis Area.</vt:lpstr>
      <vt:lpstr>Partner Activity: Filtering Home Sales </vt:lpstr>
      <vt:lpstr>PowerPoint Presentation</vt:lpstr>
      <vt:lpstr>PowerPoint Presentation</vt:lpstr>
      <vt:lpstr>Variance, Standard Deviation and Z-Score</vt:lpstr>
      <vt:lpstr>Quick Refresher</vt:lpstr>
      <vt:lpstr>What are the three measures  of central tendency?</vt:lpstr>
      <vt:lpstr>The mean, median and mode. </vt:lpstr>
      <vt:lpstr>How do you describe  the variability of a data set?</vt:lpstr>
      <vt:lpstr>Variability of a Data Set</vt:lpstr>
      <vt:lpstr>Variance </vt:lpstr>
      <vt:lpstr>PowerPoint Presentation</vt:lpstr>
      <vt:lpstr>Standard Deviation</vt:lpstr>
      <vt:lpstr>PowerPoint Presentation</vt:lpstr>
      <vt:lpstr>Z-Score </vt:lpstr>
      <vt:lpstr>PowerPoint Presentation</vt:lpstr>
      <vt:lpstr>Activity: Variance, Standard Deviation, and Z-Score Review It is now your turn to practice summarizing the variability of  a data set using heart disease death rate data from the CDC.  </vt:lpstr>
      <vt:lpstr>Activity: Variance, Standard Deviation, and Z-Score Review</vt:lpstr>
      <vt:lpstr>PowerPoint Presentation</vt:lpstr>
      <vt:lpstr>Quantiles, Outliers and Boxplots</vt:lpstr>
      <vt:lpstr>Real-World Data</vt:lpstr>
      <vt:lpstr>But how can we summarize  real-world data?</vt:lpstr>
      <vt:lpstr>PowerPoint Presentation</vt:lpstr>
      <vt:lpstr>PowerPoint Presentation</vt:lpstr>
      <vt:lpstr>PowerPoint Presentation</vt:lpstr>
      <vt:lpstr>Qualitatively </vt:lpstr>
      <vt:lpstr>Quantitatively</vt:lpstr>
      <vt:lpstr>Activity: Cereal Outliers In this activity, you will be investigating data from a dataset called 80 Cereals. Your task is to search through the ratings of each product and determine if there are any potential outliers in the dataset.   </vt:lpstr>
      <vt:lpstr>Activity: Cereal Outliers</vt:lpstr>
      <vt:lpstr>PowerPoint Presentation</vt:lpstr>
      <vt:lpstr>Who feels comfortable with  plotting figures in Excel?</vt:lpstr>
      <vt:lpstr>Who feels comfortable calculating  summary statistics in Excel?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 Plotting </dc:title>
  <cp:lastModifiedBy>Afnan Rehman</cp:lastModifiedBy>
  <cp:revision>1</cp:revision>
  <dcterms:modified xsi:type="dcterms:W3CDTF">2023-08-31T15:50:58Z</dcterms:modified>
</cp:coreProperties>
</file>